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35" r:id="rId2"/>
    <p:sldId id="302" r:id="rId3"/>
    <p:sldId id="387" r:id="rId4"/>
    <p:sldId id="389" r:id="rId5"/>
    <p:sldId id="388" r:id="rId6"/>
    <p:sldId id="379" r:id="rId7"/>
    <p:sldId id="393" r:id="rId8"/>
    <p:sldId id="391" r:id="rId9"/>
    <p:sldId id="392" r:id="rId10"/>
    <p:sldId id="390" r:id="rId11"/>
    <p:sldId id="309" r:id="rId12"/>
    <p:sldId id="395" r:id="rId13"/>
    <p:sldId id="396" r:id="rId14"/>
    <p:sldId id="398" r:id="rId15"/>
    <p:sldId id="399" r:id="rId16"/>
    <p:sldId id="400" r:id="rId17"/>
    <p:sldId id="401" r:id="rId18"/>
    <p:sldId id="402" r:id="rId19"/>
    <p:sldId id="381" r:id="rId20"/>
    <p:sldId id="394" r:id="rId21"/>
    <p:sldId id="404" r:id="rId22"/>
    <p:sldId id="405" r:id="rId23"/>
    <p:sldId id="382" r:id="rId24"/>
    <p:sldId id="406" r:id="rId25"/>
    <p:sldId id="408" r:id="rId26"/>
    <p:sldId id="383" r:id="rId27"/>
    <p:sldId id="409" r:id="rId28"/>
    <p:sldId id="410" r:id="rId29"/>
    <p:sldId id="41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l boy" initials="H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1C5"/>
    <a:srgbClr val="7E3A66"/>
    <a:srgbClr val="9B6FBD"/>
    <a:srgbClr val="3F6AB7"/>
    <a:srgbClr val="131D58"/>
    <a:srgbClr val="252553"/>
    <a:srgbClr val="004F8A"/>
    <a:srgbClr val="335899"/>
    <a:srgbClr val="7991CE"/>
    <a:srgbClr val="B3B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71915" autoAdjust="0"/>
  </p:normalViewPr>
  <p:slideViewPr>
    <p:cSldViewPr snapToGrid="0" showGuides="1">
      <p:cViewPr>
        <p:scale>
          <a:sx n="25" d="100"/>
          <a:sy n="25" d="100"/>
        </p:scale>
        <p:origin x="3264" y="845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55F59-E351-46D8-80F4-0D6BA9BD4DED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5BC9F-0F12-4A84-91AB-593C0DD963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326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184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393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14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38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447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00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1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59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038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233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960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208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71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1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993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554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2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81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76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2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760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34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那我们如果想把这个猫摆正，或者想把我们刚才看的那个人物摆正，因为他们倾斜的角度不同，所以我们需要的参数也是不同的，所以我们就考虑用一个网络去学习这些参数，这就是</a:t>
            </a:r>
            <a:r>
              <a:rPr lang="en-US" altLang="zh-CN" dirty="0">
                <a:sym typeface="+mn-ea"/>
              </a:rPr>
              <a:t>STN</a:t>
            </a:r>
            <a:r>
              <a:rPr lang="zh-CN" altLang="en-US" dirty="0">
                <a:sym typeface="+mn-ea"/>
              </a:rPr>
              <a:t>，通过接入</a:t>
            </a:r>
            <a:r>
              <a:rPr lang="en-US" altLang="zh-CN" dirty="0">
                <a:sym typeface="+mn-ea"/>
              </a:rPr>
              <a:t>STN</a:t>
            </a:r>
            <a:r>
              <a:rPr lang="zh-CN" altLang="en-US" dirty="0">
                <a:sym typeface="+mn-ea"/>
              </a:rPr>
              <a:t>网络，我们可以实现把一个歪着的猫咪摆正，把一个歪着的人摆正。如果我们把这个矩阵求逆，再作用于图像，这样就又得到了原图像，这就是</a:t>
            </a:r>
            <a:r>
              <a:rPr lang="en-US" altLang="zh-CN" dirty="0">
                <a:sym typeface="+mn-ea"/>
              </a:rPr>
              <a:t>SDTN</a:t>
            </a:r>
            <a:r>
              <a:rPr lang="zh-CN" altLang="en-US" dirty="0">
                <a:sym typeface="+mn-ea"/>
              </a:rPr>
              <a:t>，就是</a:t>
            </a:r>
            <a:r>
              <a:rPr lang="en-US" altLang="zh-CN" dirty="0">
                <a:sym typeface="+mn-ea"/>
              </a:rPr>
              <a:t>STN</a:t>
            </a:r>
            <a:r>
              <a:rPr lang="zh-CN" altLang="en-US" dirty="0">
                <a:sym typeface="+mn-ea"/>
              </a:rPr>
              <a:t>的逆过程。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pPr marL="228600" indent="-228600">
              <a:buAutoNum type="arabicPeriod"/>
            </a:pPr>
            <a:r>
              <a:rPr lang="zh-CN" altLang="en-US" dirty="0">
                <a:sym typeface="+mn-ea"/>
              </a:rPr>
              <a:t>如果这样转换的话，那我学出来的参数会不会把一个矩形的图像变到另外一个坐标系，变成平行四边形。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不会</a:t>
            </a:r>
            <a:endParaRPr lang="en-US" altLang="zh-CN" dirty="0">
              <a:sym typeface="+mn-ea"/>
            </a:endParaRPr>
          </a:p>
          <a:p>
            <a:pPr marL="228600" indent="-228600">
              <a:buAutoNum type="arabicPeriod" startAt="2"/>
            </a:pPr>
            <a:r>
              <a:rPr lang="zh-CN" altLang="en-US" dirty="0">
                <a:sym typeface="+mn-ea"/>
              </a:rPr>
              <a:t>这样变化还是真正的仿射变化吗，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参</a:t>
            </a:r>
            <a:r>
              <a:rPr lang="en-US" altLang="zh-CN" dirty="0">
                <a:sym typeface="+mn-ea"/>
              </a:rPr>
              <a:t>-6</a:t>
            </a:r>
            <a:r>
              <a:rPr lang="zh-CN" altLang="en-US" dirty="0">
                <a:sym typeface="+mn-ea"/>
              </a:rPr>
              <a:t>参，一个限制条件被忽略。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需要看原文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参考：</a:t>
            </a:r>
            <a:r>
              <a:rPr lang="en-US" altLang="zh-CN" dirty="0">
                <a:sym typeface="+mn-ea"/>
              </a:rPr>
              <a:t>https://blog.csdn.net/qq_14845119/article/details/79510714</a:t>
            </a:r>
          </a:p>
          <a:p>
            <a:r>
              <a:rPr lang="zh-CN" altLang="en-US" dirty="0">
                <a:sym typeface="+mn-ea"/>
              </a:rPr>
              <a:t>这样变换之后还是放射变换吗？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BC9F-0F12-4A84-91AB-593C0DD9632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84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2018/12/29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MPI: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-1" fmla="*/ 0 w 7404100"/>
              <a:gd name="connsiteY0-2" fmla="*/ 0 h 1498600"/>
              <a:gd name="connsiteX1-3" fmla="*/ 6121400 w 7404100"/>
              <a:gd name="connsiteY1-4" fmla="*/ 0 h 1498600"/>
              <a:gd name="connsiteX2-5" fmla="*/ 7404100 w 7404100"/>
              <a:gd name="connsiteY2-6" fmla="*/ 1498600 h 1498600"/>
              <a:gd name="connsiteX3-7" fmla="*/ 0 w 7404100"/>
              <a:gd name="connsiteY3-8" fmla="*/ 1498600 h 1498600"/>
              <a:gd name="connsiteX4-9" fmla="*/ 0 w 7404100"/>
              <a:gd name="connsiteY4-10" fmla="*/ 0 h 1498600"/>
              <a:gd name="connsiteX0-11" fmla="*/ 0 w 8280400"/>
              <a:gd name="connsiteY0-12" fmla="*/ 0 h 1511300"/>
              <a:gd name="connsiteX1-13" fmla="*/ 6121400 w 8280400"/>
              <a:gd name="connsiteY1-14" fmla="*/ 0 h 1511300"/>
              <a:gd name="connsiteX2-15" fmla="*/ 8280400 w 8280400"/>
              <a:gd name="connsiteY2-16" fmla="*/ 1511300 h 1511300"/>
              <a:gd name="connsiteX3-17" fmla="*/ 0 w 8280400"/>
              <a:gd name="connsiteY3-18" fmla="*/ 1498600 h 1511300"/>
              <a:gd name="connsiteX4-19" fmla="*/ 0 w 8280400"/>
              <a:gd name="connsiteY4-20" fmla="*/ 0 h 1511300"/>
              <a:gd name="connsiteX0-21" fmla="*/ 6350 w 8286750"/>
              <a:gd name="connsiteY0-22" fmla="*/ 0 h 1511300"/>
              <a:gd name="connsiteX1-23" fmla="*/ 6127750 w 8286750"/>
              <a:gd name="connsiteY1-24" fmla="*/ 0 h 1511300"/>
              <a:gd name="connsiteX2-25" fmla="*/ 8286750 w 8286750"/>
              <a:gd name="connsiteY2-26" fmla="*/ 1511300 h 1511300"/>
              <a:gd name="connsiteX3-27" fmla="*/ 0 w 8286750"/>
              <a:gd name="connsiteY3-28" fmla="*/ 1504950 h 1511300"/>
              <a:gd name="connsiteX4-29" fmla="*/ 6350 w 8286750"/>
              <a:gd name="connsiteY4-30" fmla="*/ 0 h 1511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-1" fmla="*/ 0 w 2692400"/>
              <a:gd name="connsiteY0-2" fmla="*/ 0 h 825500"/>
              <a:gd name="connsiteX1-3" fmla="*/ 2692400 w 2692400"/>
              <a:gd name="connsiteY1-4" fmla="*/ 0 h 825500"/>
              <a:gd name="connsiteX2-5" fmla="*/ 2692400 w 2692400"/>
              <a:gd name="connsiteY2-6" fmla="*/ 825500 h 825500"/>
              <a:gd name="connsiteX3-7" fmla="*/ 965200 w 2692400"/>
              <a:gd name="connsiteY3-8" fmla="*/ 825500 h 825500"/>
              <a:gd name="connsiteX4-9" fmla="*/ 0 w 2692400"/>
              <a:gd name="connsiteY4-10" fmla="*/ 0 h 825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哈喽这是正文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MPI:</a:t>
            </a:r>
            <a:r>
              <a:rPr lang="zh-CN" altLang="en-US" dirty="0"/>
              <a:t>服务于进程间通信的消息传递编程模型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2860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ang-haoshu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树, 户外, 建筑物, 天空&#10;&#10;已生成极高可信度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469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402" y="1256367"/>
            <a:ext cx="12201099" cy="2975165"/>
          </a:xfrm>
          <a:prstGeom prst="rect">
            <a:avLst/>
          </a:prstGeom>
          <a:solidFill>
            <a:srgbClr val="004F8A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21501" y="5044140"/>
            <a:ext cx="12201099" cy="1860644"/>
            <a:chOff x="0" y="4997356"/>
            <a:chExt cx="12201099" cy="1860644"/>
          </a:xfrm>
        </p:grpSpPr>
        <p:sp>
          <p:nvSpPr>
            <p:cNvPr id="7" name="矩形 6"/>
            <p:cNvSpPr/>
            <p:nvPr/>
          </p:nvSpPr>
          <p:spPr>
            <a:xfrm>
              <a:off x="0" y="5403756"/>
              <a:ext cx="12201099" cy="1454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894309" y="4997356"/>
              <a:ext cx="8412480" cy="406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47319" y="2217516"/>
            <a:ext cx="11113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STORY OF MY NOTEBOOK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69966" y="3293963"/>
            <a:ext cx="38523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 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Yuqian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October 12, 2018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3"/>
          <p:cNvSpPr/>
          <p:nvPr/>
        </p:nvSpPr>
        <p:spPr>
          <a:xfrm>
            <a:off x="-17905" y="1421404"/>
            <a:ext cx="12197503" cy="2567793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2402" y="1692638"/>
            <a:ext cx="12179598" cy="50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2402" y="3763483"/>
            <a:ext cx="12179598" cy="434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6"/>
          <p:cNvSpPr txBox="1"/>
          <p:nvPr/>
        </p:nvSpPr>
        <p:spPr>
          <a:xfrm>
            <a:off x="228671" y="1256367"/>
            <a:ext cx="12179598" cy="2775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4400" dirty="0"/>
              <a:t>RMPE</a:t>
            </a:r>
            <a:r>
              <a:rPr lang="zh-CN" altLang="en-US" sz="4400" dirty="0"/>
              <a:t>：</a:t>
            </a:r>
            <a:endParaRPr lang="en-US" altLang="zh-CN" sz="4400" dirty="0"/>
          </a:p>
          <a:p>
            <a:pPr algn="ctr">
              <a:lnSpc>
                <a:spcPct val="150000"/>
              </a:lnSpc>
            </a:pPr>
            <a:r>
              <a:rPr lang="en-US" altLang="zh-CN" sz="3200" dirty="0"/>
              <a:t>Regional Multi-Person Pose Estimation</a:t>
            </a:r>
          </a:p>
        </p:txBody>
      </p:sp>
      <p:sp>
        <p:nvSpPr>
          <p:cNvPr id="27" name="矩形 26"/>
          <p:cNvSpPr/>
          <p:nvPr/>
        </p:nvSpPr>
        <p:spPr>
          <a:xfrm>
            <a:off x="4347292" y="6068956"/>
            <a:ext cx="351370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王艳红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6"/>
          <p:cNvSpPr/>
          <p:nvPr/>
        </p:nvSpPr>
        <p:spPr>
          <a:xfrm>
            <a:off x="4656261" y="5487899"/>
            <a:ext cx="351370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指导老师：史传进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6ADFD-DEB9-4B3F-AF60-8A7A9590183E}"/>
              </a:ext>
            </a:extLst>
          </p:cNvPr>
          <p:cNvSpPr txBox="1"/>
          <p:nvPr/>
        </p:nvSpPr>
        <p:spPr>
          <a:xfrm>
            <a:off x="10638043" y="3592060"/>
            <a:ext cx="13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hlinkClick r:id="rId4"/>
              </a:rPr>
              <a:t>Haoshu</a:t>
            </a:r>
            <a:r>
              <a:rPr lang="en-US" altLang="zh-CN" dirty="0">
                <a:hlinkClick r:id="rId4"/>
              </a:rPr>
              <a:t> Fang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8"/>
    </mc:Choice>
    <mc:Fallback>
      <p:transition advTm="3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81B4500-A0A3-4C8F-A50E-36408115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Parallel SPPE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8D5BD8-B53C-4858-A5C3-E2D8082093FD}"/>
              </a:ext>
            </a:extLst>
          </p:cNvPr>
          <p:cNvSpPr/>
          <p:nvPr/>
        </p:nvSpPr>
        <p:spPr>
          <a:xfrm>
            <a:off x="732687" y="1922202"/>
            <a:ext cx="1537046" cy="1090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Human Detector</a:t>
            </a:r>
            <a:endParaRPr lang="zh-CN" altLang="en-US" sz="28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B59FC95C-FE9B-4922-B650-24843E2094AF}"/>
              </a:ext>
            </a:extLst>
          </p:cNvPr>
          <p:cNvSpPr/>
          <p:nvPr/>
        </p:nvSpPr>
        <p:spPr>
          <a:xfrm rot="16200000">
            <a:off x="2760846" y="1844703"/>
            <a:ext cx="390144" cy="1345314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713644-BDA7-4823-B282-C1F56C29A0FE}"/>
              </a:ext>
            </a:extLst>
          </p:cNvPr>
          <p:cNvSpPr/>
          <p:nvPr/>
        </p:nvSpPr>
        <p:spPr>
          <a:xfrm>
            <a:off x="6335841" y="1922202"/>
            <a:ext cx="1731264" cy="117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SPPE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BDA1DB3-B8B9-44EA-A9B9-110DB57CDA0A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H="1" flipV="1">
            <a:off x="1501210" y="3012947"/>
            <a:ext cx="400674" cy="77150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2C6F92-7BD8-40C2-B271-3CF6BE83969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501210" y="3012947"/>
            <a:ext cx="2199701" cy="78864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2BE173D8-A49D-43A7-837B-018A1976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87" y="3784453"/>
            <a:ext cx="2338393" cy="259101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75A8DE3-62FB-4376-8E46-F818E0C5BA4B}"/>
              </a:ext>
            </a:extLst>
          </p:cNvPr>
          <p:cNvSpPr/>
          <p:nvPr/>
        </p:nvSpPr>
        <p:spPr>
          <a:xfrm>
            <a:off x="3628575" y="1923787"/>
            <a:ext cx="1731264" cy="117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STN</a:t>
            </a: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70045D1A-B665-4D5C-8893-C58432C9AF6A}"/>
              </a:ext>
            </a:extLst>
          </p:cNvPr>
          <p:cNvSpPr/>
          <p:nvPr/>
        </p:nvSpPr>
        <p:spPr>
          <a:xfrm rot="16200000">
            <a:off x="5652768" y="2021002"/>
            <a:ext cx="390144" cy="976002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35ABA3-C978-4FC8-9563-BCE027E6C2D0}"/>
              </a:ext>
            </a:extLst>
          </p:cNvPr>
          <p:cNvSpPr/>
          <p:nvPr/>
        </p:nvSpPr>
        <p:spPr>
          <a:xfrm>
            <a:off x="9043107" y="1922203"/>
            <a:ext cx="1731264" cy="117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SDTN</a:t>
            </a: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B798E63A-7177-4FCA-844B-E347DF994C3B}"/>
              </a:ext>
            </a:extLst>
          </p:cNvPr>
          <p:cNvSpPr/>
          <p:nvPr/>
        </p:nvSpPr>
        <p:spPr>
          <a:xfrm rot="16200000">
            <a:off x="8360037" y="2019418"/>
            <a:ext cx="390144" cy="976001"/>
          </a:xfrm>
          <a:prstGeom prst="downArrow">
            <a:avLst>
              <a:gd name="adj1" fmla="val 50001"/>
              <a:gd name="adj2" fmla="val 5000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0F4D99D-2A60-4F04-9CD0-F491990B10B4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3700911" y="3094219"/>
            <a:ext cx="793296" cy="7073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3A1E852-AB5C-4AAE-B9E5-46D71406B194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>
            <a:off x="4494207" y="3094219"/>
            <a:ext cx="936320" cy="73103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ECB3937C-FC30-4430-AD4C-42E310123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8" r="7865"/>
          <a:stretch/>
        </p:blipFill>
        <p:spPr>
          <a:xfrm>
            <a:off x="4942525" y="3825257"/>
            <a:ext cx="976003" cy="2592000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F1904B2-92D3-47BC-AEDE-60683B1ED64B}"/>
              </a:ext>
            </a:extLst>
          </p:cNvPr>
          <p:cNvCxnSpPr>
            <a:cxnSpLocks/>
            <a:stCxn id="31" idx="0"/>
            <a:endCxn id="20" idx="2"/>
          </p:cNvCxnSpPr>
          <p:nvPr/>
        </p:nvCxnSpPr>
        <p:spPr>
          <a:xfrm flipV="1">
            <a:off x="5430527" y="3092634"/>
            <a:ext cx="1770946" cy="7326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DFCCF77-EB8B-4AB9-AB9D-776F083FB708}"/>
              </a:ext>
            </a:extLst>
          </p:cNvPr>
          <p:cNvCxnSpPr>
            <a:cxnSpLocks/>
            <a:stCxn id="20" idx="2"/>
            <a:endCxn id="42" idx="0"/>
          </p:cNvCxnSpPr>
          <p:nvPr/>
        </p:nvCxnSpPr>
        <p:spPr>
          <a:xfrm>
            <a:off x="7201473" y="3092634"/>
            <a:ext cx="1707976" cy="69181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15489FA1-29FF-4110-ADBB-F05BF97C7D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6" t="5635" r="35923" b="3412"/>
          <a:stretch/>
        </p:blipFill>
        <p:spPr>
          <a:xfrm>
            <a:off x="8434249" y="3784453"/>
            <a:ext cx="950399" cy="2592000"/>
          </a:xfrm>
          <a:prstGeom prst="rect">
            <a:avLst/>
          </a:prstGeom>
        </p:spPr>
      </p:pic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EC4B2A9-35DB-4410-97F7-E8CE3C60430D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V="1">
            <a:off x="8909449" y="3092635"/>
            <a:ext cx="999290" cy="69181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4270133-42B7-4AB9-BC84-148A2561636A}"/>
              </a:ext>
            </a:extLst>
          </p:cNvPr>
          <p:cNvCxnSpPr>
            <a:cxnSpLocks/>
            <a:stCxn id="23" idx="2"/>
            <a:endCxn id="72" idx="0"/>
          </p:cNvCxnSpPr>
          <p:nvPr/>
        </p:nvCxnSpPr>
        <p:spPr>
          <a:xfrm>
            <a:off x="9908739" y="3092635"/>
            <a:ext cx="799456" cy="68494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片 69">
            <a:extLst>
              <a:ext uri="{FF2B5EF4-FFF2-40B4-BE49-F238E27FC236}">
                <a16:creationId xmlns:a16="http://schemas.microsoft.com/office/drawing/2014/main" id="{9D2B0A9D-0AB7-4EEB-8BAE-26635B3E7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06" r="35680"/>
          <a:stretch/>
        </p:blipFill>
        <p:spPr>
          <a:xfrm>
            <a:off x="3202680" y="3825257"/>
            <a:ext cx="996462" cy="259101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24726C0A-CA67-4CDB-AB6A-87008881C6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89"/>
          <a:stretch/>
        </p:blipFill>
        <p:spPr>
          <a:xfrm>
            <a:off x="10190746" y="3777581"/>
            <a:ext cx="1034898" cy="2592000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2956B16D-B582-4BFF-822E-8A60A0FAEEDE}"/>
              </a:ext>
            </a:extLst>
          </p:cNvPr>
          <p:cNvSpPr/>
          <p:nvPr/>
        </p:nvSpPr>
        <p:spPr>
          <a:xfrm>
            <a:off x="4631071" y="3642457"/>
            <a:ext cx="1508781" cy="295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5F7DCF3-7326-40C5-883E-E79479237FC6}"/>
              </a:ext>
            </a:extLst>
          </p:cNvPr>
          <p:cNvSpPr txBox="1"/>
          <p:nvPr/>
        </p:nvSpPr>
        <p:spPr>
          <a:xfrm>
            <a:off x="6083873" y="4065824"/>
            <a:ext cx="1936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没有以目标人物为中心严重影响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SPPE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的效果</a:t>
            </a:r>
          </a:p>
        </p:txBody>
      </p:sp>
    </p:spTree>
    <p:extLst>
      <p:ext uri="{BB962C8B-B14F-4D97-AF65-F5344CB8AC3E}">
        <p14:creationId xmlns:p14="http://schemas.microsoft.com/office/powerpoint/2010/main" val="118677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2.2 Parallel SPPE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5897F3-90F8-4B2C-ADE7-C93745C58E90}"/>
              </a:ext>
            </a:extLst>
          </p:cNvPr>
          <p:cNvSpPr/>
          <p:nvPr/>
        </p:nvSpPr>
        <p:spPr>
          <a:xfrm>
            <a:off x="2423887" y="2365828"/>
            <a:ext cx="996462" cy="435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STN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A94456-A7CF-4611-8DB9-36C432893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8" r="7865"/>
          <a:stretch/>
        </p:blipFill>
        <p:spPr>
          <a:xfrm>
            <a:off x="2951008" y="3247047"/>
            <a:ext cx="677780" cy="180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ABD02C-6ED2-474A-8E7D-7EB0755BDFE5}"/>
              </a:ext>
            </a:extLst>
          </p:cNvPr>
          <p:cNvSpPr/>
          <p:nvPr/>
        </p:nvSpPr>
        <p:spPr>
          <a:xfrm>
            <a:off x="3866737" y="1909665"/>
            <a:ext cx="941304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SPPE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E605EE-3DFA-4A1C-B9DC-69EC3F54F1CD}"/>
              </a:ext>
            </a:extLst>
          </p:cNvPr>
          <p:cNvSpPr/>
          <p:nvPr/>
        </p:nvSpPr>
        <p:spPr>
          <a:xfrm>
            <a:off x="3788129" y="3202013"/>
            <a:ext cx="1285100" cy="45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PSPPE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1DBFB2A-2D59-4BE0-8223-0CE5B0F0A800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420349" y="2583541"/>
            <a:ext cx="367780" cy="8454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5715DB4-5D06-4817-9D1F-D23BCF1D857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420349" y="2137747"/>
            <a:ext cx="446388" cy="44579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5C7B910-608F-499E-B13E-215A69FF39F4}"/>
              </a:ext>
            </a:extLst>
          </p:cNvPr>
          <p:cNvCxnSpPr>
            <a:cxnSpLocks/>
          </p:cNvCxnSpPr>
          <p:nvPr/>
        </p:nvCxnSpPr>
        <p:spPr>
          <a:xfrm>
            <a:off x="4744847" y="2137747"/>
            <a:ext cx="6689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973AC4E-AA04-4D05-871F-44E789019726}"/>
              </a:ext>
            </a:extLst>
          </p:cNvPr>
          <p:cNvSpPr/>
          <p:nvPr/>
        </p:nvSpPr>
        <p:spPr>
          <a:xfrm>
            <a:off x="5413829" y="1909665"/>
            <a:ext cx="1034898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SDTN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FD1CD3E-7DE4-40A3-9B8E-4537E89417D2}"/>
              </a:ext>
            </a:extLst>
          </p:cNvPr>
          <p:cNvCxnSpPr>
            <a:cxnSpLocks/>
          </p:cNvCxnSpPr>
          <p:nvPr/>
        </p:nvCxnSpPr>
        <p:spPr>
          <a:xfrm>
            <a:off x="5061036" y="3483574"/>
            <a:ext cx="77263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CDBD3D0-6602-46DD-BAB3-E7F566111E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6" t="5635" r="44385" b="3412"/>
          <a:stretch/>
        </p:blipFill>
        <p:spPr>
          <a:xfrm>
            <a:off x="5849731" y="3247047"/>
            <a:ext cx="492537" cy="180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F30C85-FE51-406F-82DB-811ACA444EDA}"/>
              </a:ext>
            </a:extLst>
          </p:cNvPr>
          <p:cNvSpPr txBox="1"/>
          <p:nvPr/>
        </p:nvSpPr>
        <p:spPr>
          <a:xfrm>
            <a:off x="5736809" y="5047047"/>
            <a:ext cx="9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4AE3911-5448-4D71-AE3E-2782EFA0B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06" r="35680"/>
          <a:stretch/>
        </p:blipFill>
        <p:spPr>
          <a:xfrm>
            <a:off x="1199602" y="1855987"/>
            <a:ext cx="692250" cy="180000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537A3F9-47B0-410E-9BED-F60B018D76FF}"/>
              </a:ext>
            </a:extLst>
          </p:cNvPr>
          <p:cNvCxnSpPr>
            <a:cxnSpLocks/>
          </p:cNvCxnSpPr>
          <p:nvPr/>
        </p:nvCxnSpPr>
        <p:spPr>
          <a:xfrm>
            <a:off x="1891853" y="2588807"/>
            <a:ext cx="53203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B3E3F0CB-69AA-4B48-9C43-7D1B50821B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89"/>
          <a:stretch/>
        </p:blipFill>
        <p:spPr>
          <a:xfrm>
            <a:off x="7100030" y="1855987"/>
            <a:ext cx="718679" cy="1800000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25C9391-51C3-4A81-86AA-001B264D8004}"/>
              </a:ext>
            </a:extLst>
          </p:cNvPr>
          <p:cNvCxnSpPr>
            <a:cxnSpLocks/>
          </p:cNvCxnSpPr>
          <p:nvPr/>
        </p:nvCxnSpPr>
        <p:spPr>
          <a:xfrm>
            <a:off x="6448727" y="2137747"/>
            <a:ext cx="67004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9F32B0B-9E08-4608-80B6-3446D39F0F6C}"/>
              </a:ext>
            </a:extLst>
          </p:cNvPr>
          <p:cNvSpPr txBox="1"/>
          <p:nvPr/>
        </p:nvSpPr>
        <p:spPr>
          <a:xfrm>
            <a:off x="7123135" y="3646920"/>
            <a:ext cx="9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E25033F-C73F-4F1F-BE9A-064A0F2B3AAC}"/>
              </a:ext>
            </a:extLst>
          </p:cNvPr>
          <p:cNvSpPr txBox="1"/>
          <p:nvPr/>
        </p:nvSpPr>
        <p:spPr>
          <a:xfrm>
            <a:off x="8379567" y="2043032"/>
            <a:ext cx="35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PSPPE</a:t>
            </a:r>
          </a:p>
          <a:p>
            <a:pPr>
              <a:buClr>
                <a:schemeClr val="accent1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固定参数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chemeClr val="accent1"/>
              </a:buCl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只有训练时存在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D92EC80-1B38-471C-B9D5-CF2E1A159E98}"/>
              </a:ext>
            </a:extLst>
          </p:cNvPr>
          <p:cNvSpPr txBox="1"/>
          <p:nvPr/>
        </p:nvSpPr>
        <p:spPr>
          <a:xfrm>
            <a:off x="8379567" y="3891638"/>
            <a:ext cx="35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Centered-label</a:t>
            </a:r>
          </a:p>
          <a:p>
            <a:pPr>
              <a:buClr>
                <a:schemeClr val="accent1"/>
              </a:buCl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反向传输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chemeClr val="accent1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STN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学习将目标放在图像中心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2.2 Parallel SPPE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5897F3-90F8-4B2C-ADE7-C93745C58E90}"/>
              </a:ext>
            </a:extLst>
          </p:cNvPr>
          <p:cNvSpPr/>
          <p:nvPr/>
        </p:nvSpPr>
        <p:spPr>
          <a:xfrm>
            <a:off x="5486401" y="2365828"/>
            <a:ext cx="996462" cy="435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STN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A94456-A7CF-4611-8DB9-36C432893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8" r="7865"/>
          <a:stretch/>
        </p:blipFill>
        <p:spPr>
          <a:xfrm>
            <a:off x="6013522" y="3247047"/>
            <a:ext cx="677780" cy="180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ABD02C-6ED2-474A-8E7D-7EB0755BDFE5}"/>
              </a:ext>
            </a:extLst>
          </p:cNvPr>
          <p:cNvSpPr/>
          <p:nvPr/>
        </p:nvSpPr>
        <p:spPr>
          <a:xfrm>
            <a:off x="6929251" y="1909665"/>
            <a:ext cx="941304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SPPE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E605EE-3DFA-4A1C-B9DC-69EC3F54F1CD}"/>
              </a:ext>
            </a:extLst>
          </p:cNvPr>
          <p:cNvSpPr/>
          <p:nvPr/>
        </p:nvSpPr>
        <p:spPr>
          <a:xfrm>
            <a:off x="6850643" y="3202013"/>
            <a:ext cx="1285100" cy="45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PSPPE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1DBFB2A-2D59-4BE0-8223-0CE5B0F0A800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482863" y="2583541"/>
            <a:ext cx="367780" cy="8454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5715DB4-5D06-4817-9D1F-D23BCF1D857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482863" y="2137747"/>
            <a:ext cx="446388" cy="44579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5C7B910-608F-499E-B13E-215A69FF39F4}"/>
              </a:ext>
            </a:extLst>
          </p:cNvPr>
          <p:cNvCxnSpPr>
            <a:cxnSpLocks/>
          </p:cNvCxnSpPr>
          <p:nvPr/>
        </p:nvCxnSpPr>
        <p:spPr>
          <a:xfrm>
            <a:off x="7807361" y="2137747"/>
            <a:ext cx="6689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973AC4E-AA04-4D05-871F-44E789019726}"/>
              </a:ext>
            </a:extLst>
          </p:cNvPr>
          <p:cNvSpPr/>
          <p:nvPr/>
        </p:nvSpPr>
        <p:spPr>
          <a:xfrm>
            <a:off x="8476343" y="1909665"/>
            <a:ext cx="1034898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SDTN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FD1CD3E-7DE4-40A3-9B8E-4537E89417D2}"/>
              </a:ext>
            </a:extLst>
          </p:cNvPr>
          <p:cNvCxnSpPr>
            <a:cxnSpLocks/>
          </p:cNvCxnSpPr>
          <p:nvPr/>
        </p:nvCxnSpPr>
        <p:spPr>
          <a:xfrm>
            <a:off x="8123550" y="3483574"/>
            <a:ext cx="77263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CDBD3D0-6602-46DD-BAB3-E7F566111E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6" t="5635" r="44385" b="3412"/>
          <a:stretch/>
        </p:blipFill>
        <p:spPr>
          <a:xfrm>
            <a:off x="8912245" y="3247047"/>
            <a:ext cx="492537" cy="180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F30C85-FE51-406F-82DB-811ACA444EDA}"/>
              </a:ext>
            </a:extLst>
          </p:cNvPr>
          <p:cNvSpPr txBox="1"/>
          <p:nvPr/>
        </p:nvSpPr>
        <p:spPr>
          <a:xfrm>
            <a:off x="8799323" y="5047047"/>
            <a:ext cx="9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4AE3911-5448-4D71-AE3E-2782EFA0B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06" r="35680"/>
          <a:stretch/>
        </p:blipFill>
        <p:spPr>
          <a:xfrm>
            <a:off x="4569086" y="2700176"/>
            <a:ext cx="692250" cy="180000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537A3F9-47B0-410E-9BED-F60B018D76FF}"/>
              </a:ext>
            </a:extLst>
          </p:cNvPr>
          <p:cNvCxnSpPr>
            <a:cxnSpLocks/>
          </p:cNvCxnSpPr>
          <p:nvPr/>
        </p:nvCxnSpPr>
        <p:spPr>
          <a:xfrm>
            <a:off x="4290839" y="2588807"/>
            <a:ext cx="119556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B3E3F0CB-69AA-4B48-9C43-7D1B50821B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89"/>
          <a:stretch/>
        </p:blipFill>
        <p:spPr>
          <a:xfrm>
            <a:off x="10162544" y="1855987"/>
            <a:ext cx="718679" cy="1800000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25C9391-51C3-4A81-86AA-001B264D8004}"/>
              </a:ext>
            </a:extLst>
          </p:cNvPr>
          <p:cNvCxnSpPr>
            <a:cxnSpLocks/>
          </p:cNvCxnSpPr>
          <p:nvPr/>
        </p:nvCxnSpPr>
        <p:spPr>
          <a:xfrm>
            <a:off x="9511241" y="2137747"/>
            <a:ext cx="67004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9F32B0B-9E08-4608-80B6-3446D39F0F6C}"/>
              </a:ext>
            </a:extLst>
          </p:cNvPr>
          <p:cNvSpPr txBox="1"/>
          <p:nvPr/>
        </p:nvSpPr>
        <p:spPr>
          <a:xfrm>
            <a:off x="10185649" y="3646920"/>
            <a:ext cx="9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2714065-CF83-47B0-9A67-433F20916FB2}"/>
              </a:ext>
            </a:extLst>
          </p:cNvPr>
          <p:cNvSpPr/>
          <p:nvPr/>
        </p:nvSpPr>
        <p:spPr>
          <a:xfrm>
            <a:off x="2749194" y="2137746"/>
            <a:ext cx="153946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Human Detector</a:t>
            </a:r>
            <a:endParaRPr lang="zh-CN" altLang="en-US" sz="28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B19FE5B-7F94-4937-B23E-95F7D306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97" y="1943820"/>
            <a:ext cx="1624499" cy="1800000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CEC7777-572F-4924-9CF8-0CA840089CC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91096" y="2594946"/>
            <a:ext cx="55809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8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2.3 Parametric Pose NMS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5897F3-90F8-4B2C-ADE7-C93745C58E90}"/>
              </a:ext>
            </a:extLst>
          </p:cNvPr>
          <p:cNvSpPr/>
          <p:nvPr/>
        </p:nvSpPr>
        <p:spPr>
          <a:xfrm>
            <a:off x="5486401" y="2365828"/>
            <a:ext cx="996462" cy="435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STN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ABD02C-6ED2-474A-8E7D-7EB0755BDFE5}"/>
              </a:ext>
            </a:extLst>
          </p:cNvPr>
          <p:cNvSpPr/>
          <p:nvPr/>
        </p:nvSpPr>
        <p:spPr>
          <a:xfrm>
            <a:off x="6929251" y="1909665"/>
            <a:ext cx="941304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SPPE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E605EE-3DFA-4A1C-B9DC-69EC3F54F1CD}"/>
              </a:ext>
            </a:extLst>
          </p:cNvPr>
          <p:cNvSpPr/>
          <p:nvPr/>
        </p:nvSpPr>
        <p:spPr>
          <a:xfrm>
            <a:off x="6850643" y="3202013"/>
            <a:ext cx="1285100" cy="453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PSPPE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1DBFB2A-2D59-4BE0-8223-0CE5B0F0A800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482863" y="2583541"/>
            <a:ext cx="367780" cy="8454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5715DB4-5D06-4817-9D1F-D23BCF1D857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482863" y="2137747"/>
            <a:ext cx="446388" cy="44579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5C7B910-608F-499E-B13E-215A69FF39F4}"/>
              </a:ext>
            </a:extLst>
          </p:cNvPr>
          <p:cNvCxnSpPr>
            <a:cxnSpLocks/>
          </p:cNvCxnSpPr>
          <p:nvPr/>
        </p:nvCxnSpPr>
        <p:spPr>
          <a:xfrm>
            <a:off x="7807361" y="2137747"/>
            <a:ext cx="6689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973AC4E-AA04-4D05-871F-44E789019726}"/>
              </a:ext>
            </a:extLst>
          </p:cNvPr>
          <p:cNvSpPr/>
          <p:nvPr/>
        </p:nvSpPr>
        <p:spPr>
          <a:xfrm>
            <a:off x="8476343" y="1909665"/>
            <a:ext cx="1034898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SDTN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FD1CD3E-7DE4-40A3-9B8E-4537E89417D2}"/>
              </a:ext>
            </a:extLst>
          </p:cNvPr>
          <p:cNvCxnSpPr>
            <a:cxnSpLocks/>
          </p:cNvCxnSpPr>
          <p:nvPr/>
        </p:nvCxnSpPr>
        <p:spPr>
          <a:xfrm>
            <a:off x="8123550" y="3483574"/>
            <a:ext cx="77263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537A3F9-47B0-410E-9BED-F60B018D76FF}"/>
              </a:ext>
            </a:extLst>
          </p:cNvPr>
          <p:cNvCxnSpPr>
            <a:cxnSpLocks/>
          </p:cNvCxnSpPr>
          <p:nvPr/>
        </p:nvCxnSpPr>
        <p:spPr>
          <a:xfrm>
            <a:off x="4290839" y="2588807"/>
            <a:ext cx="119556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25C9391-51C3-4A81-86AA-001B264D8004}"/>
              </a:ext>
            </a:extLst>
          </p:cNvPr>
          <p:cNvCxnSpPr>
            <a:cxnSpLocks/>
          </p:cNvCxnSpPr>
          <p:nvPr/>
        </p:nvCxnSpPr>
        <p:spPr>
          <a:xfrm>
            <a:off x="9511241" y="2137747"/>
            <a:ext cx="67004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F2714065-CF83-47B0-9A67-433F20916FB2}"/>
              </a:ext>
            </a:extLst>
          </p:cNvPr>
          <p:cNvSpPr/>
          <p:nvPr/>
        </p:nvSpPr>
        <p:spPr>
          <a:xfrm>
            <a:off x="2749194" y="2137746"/>
            <a:ext cx="153946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Human Detector</a:t>
            </a:r>
            <a:endParaRPr lang="zh-CN" altLang="en-US" sz="280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CEC7777-572F-4924-9CF8-0CA840089CC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91096" y="2594946"/>
            <a:ext cx="55809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2BC2C5EB-4181-45EB-81FB-491FEA88E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38" y="3169055"/>
            <a:ext cx="1485900" cy="22002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95019BF-9F21-48C2-A60A-6C4A405C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093" y="1271587"/>
            <a:ext cx="1933575" cy="288607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38C4D68-AB45-4122-A806-CBABF7AC5C82}"/>
              </a:ext>
            </a:extLst>
          </p:cNvPr>
          <p:cNvSpPr txBox="1"/>
          <p:nvPr/>
        </p:nvSpPr>
        <p:spPr>
          <a:xfrm>
            <a:off x="2749194" y="3893722"/>
            <a:ext cx="193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候选框冗余</a:t>
            </a:r>
          </a:p>
        </p:txBody>
      </p:sp>
    </p:spTree>
    <p:extLst>
      <p:ext uri="{BB962C8B-B14F-4D97-AF65-F5344CB8AC3E}">
        <p14:creationId xmlns:p14="http://schemas.microsoft.com/office/powerpoint/2010/main" val="15540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6684071" cy="914400"/>
          </a:xfrm>
        </p:spPr>
        <p:txBody>
          <a:bodyPr/>
          <a:lstStyle/>
          <a:p>
            <a:r>
              <a:rPr lang="en-US" altLang="zh-CN" dirty="0"/>
              <a:t>2.3 Parametric Pose NMS</a:t>
            </a:r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F3982B6-904F-47B1-8D15-486421A62FF7}"/>
              </a:ext>
            </a:extLst>
          </p:cNvPr>
          <p:cNvGrpSpPr/>
          <p:nvPr/>
        </p:nvGrpSpPr>
        <p:grpSpPr>
          <a:xfrm>
            <a:off x="8700019" y="663511"/>
            <a:ext cx="2396157" cy="2765489"/>
            <a:chOff x="8700019" y="663511"/>
            <a:chExt cx="2396157" cy="2765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F70DE99E-689B-4D25-8459-FD2F999C4411}"/>
                    </a:ext>
                  </a:extLst>
                </p:cNvPr>
                <p:cNvSpPr/>
                <p:nvPr/>
              </p:nvSpPr>
              <p:spPr>
                <a:xfrm>
                  <a:off x="9182357" y="3059668"/>
                  <a:ext cx="14314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pl-PL" altLang="zh-CN" dirty="0"/>
                    <a:t>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l-PL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,</a:t>
                  </a:r>
                  <a:r>
                    <a:rPr lang="pl-PL" altLang="zh-CN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l-PL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l-PL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pl-PL" altLang="zh-CN" dirty="0"/>
                    <a:t>}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F70DE99E-689B-4D25-8459-FD2F999C44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357" y="3059668"/>
                  <a:ext cx="143148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404" t="-9836" r="-127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B09ED6-B351-4C74-A0DE-8C83E5312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019" y="663511"/>
              <a:ext cx="2396157" cy="2396157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19B099F-9579-4A3F-8A5C-06AB09A1076F}"/>
                </a:ext>
              </a:extLst>
            </p:cNvPr>
            <p:cNvSpPr/>
            <p:nvPr/>
          </p:nvSpPr>
          <p:spPr>
            <a:xfrm>
              <a:off x="9300353" y="812949"/>
              <a:ext cx="713735" cy="2136505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642768F-C602-4A97-8D19-3BD91169973E}"/>
                </a:ext>
              </a:extLst>
            </p:cNvPr>
            <p:cNvSpPr/>
            <p:nvPr/>
          </p:nvSpPr>
          <p:spPr>
            <a:xfrm>
              <a:off x="9929382" y="745643"/>
              <a:ext cx="897507" cy="209360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60CFCDA-5547-4338-ABB4-57995567020D}"/>
                </a:ext>
              </a:extLst>
            </p:cNvPr>
            <p:cNvSpPr/>
            <p:nvPr/>
          </p:nvSpPr>
          <p:spPr>
            <a:xfrm>
              <a:off x="10095369" y="783703"/>
              <a:ext cx="632460" cy="2093600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6213F80-BEE5-4147-A7F6-09C1B458A863}"/>
                </a:ext>
              </a:extLst>
            </p:cNvPr>
            <p:cNvSpPr/>
            <p:nvPr/>
          </p:nvSpPr>
          <p:spPr>
            <a:xfrm>
              <a:off x="9371469" y="855854"/>
              <a:ext cx="476632" cy="2093600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3F248EC-18B0-4642-BFCC-417B31B56223}"/>
                </a:ext>
              </a:extLst>
            </p:cNvPr>
            <p:cNvSpPr/>
            <p:nvPr/>
          </p:nvSpPr>
          <p:spPr>
            <a:xfrm>
              <a:off x="9480628" y="930155"/>
              <a:ext cx="515681" cy="1997846"/>
            </a:xfrm>
            <a:prstGeom prst="rect">
              <a:avLst/>
            </a:prstGeom>
            <a:noFill/>
            <a:ln w="28575">
              <a:solidFill>
                <a:srgbClr val="7E3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71DC633-8B3C-4056-B294-A9097E90E788}"/>
              </a:ext>
            </a:extLst>
          </p:cNvPr>
          <p:cNvGrpSpPr/>
          <p:nvPr/>
        </p:nvGrpSpPr>
        <p:grpSpPr>
          <a:xfrm>
            <a:off x="1095824" y="1798697"/>
            <a:ext cx="6153340" cy="803582"/>
            <a:chOff x="1095824" y="1798697"/>
            <a:chExt cx="6153340" cy="80358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9E90FE-F662-4496-B96D-C5754C9CC69F}"/>
                </a:ext>
              </a:extLst>
            </p:cNvPr>
            <p:cNvSpPr/>
            <p:nvPr/>
          </p:nvSpPr>
          <p:spPr>
            <a:xfrm>
              <a:off x="1095824" y="1818639"/>
              <a:ext cx="20708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pose Pi </a:t>
              </a:r>
              <a:r>
                <a:rPr lang="en-US" altLang="zh-CN" b="1" dirty="0"/>
                <a:t>(m joints)</a:t>
              </a:r>
              <a:r>
                <a:rPr lang="zh-CN" altLang="en-US" b="1" dirty="0"/>
                <a:t>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7C408262-5820-4793-BE92-22C2B42A0E5C}"/>
                    </a:ext>
                  </a:extLst>
                </p:cNvPr>
                <p:cNvSpPr/>
                <p:nvPr/>
              </p:nvSpPr>
              <p:spPr>
                <a:xfrm>
                  <a:off x="2994470" y="1798697"/>
                  <a:ext cx="2691506" cy="3892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pl-PL" altLang="zh-CN" b="1" dirty="0"/>
                    <a:t>{</a:t>
                  </a:r>
                  <a:r>
                    <a:rPr lang="en-US" altLang="zh-CN" b="1" dirty="0"/>
                    <a:t>&lt;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altLang="zh-CN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b="1" dirty="0"/>
                    <a:t>&gt;, </a:t>
                  </a:r>
                  <a:r>
                    <a:rPr lang="pl-PL" altLang="zh-CN" b="1" dirty="0"/>
                    <a:t>. . . </a:t>
                  </a:r>
                  <a:r>
                    <a:rPr lang="en-US" altLang="zh-CN" b="1" dirty="0"/>
                    <a:t>,&lt;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altLang="zh-CN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b="1" dirty="0"/>
                    <a:t>&gt;</a:t>
                  </a:r>
                  <a:r>
                    <a:rPr lang="pl-PL" altLang="zh-CN" b="1" dirty="0"/>
                    <a:t>}</a:t>
                  </a:r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7C408262-5820-4793-BE92-22C2B42A0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470" y="1798697"/>
                  <a:ext cx="2691506" cy="389274"/>
                </a:xfrm>
                <a:prstGeom prst="rect">
                  <a:avLst/>
                </a:prstGeom>
                <a:blipFill>
                  <a:blip r:embed="rId5"/>
                  <a:stretch>
                    <a:fillRect l="-1810" t="-3125" r="-1131" b="-234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F2E6556-1988-4192-9511-1C7CB46E1126}"/>
                    </a:ext>
                  </a:extLst>
                </p:cNvPr>
                <p:cNvSpPr/>
                <p:nvPr/>
              </p:nvSpPr>
              <p:spPr>
                <a:xfrm>
                  <a:off x="2970580" y="2166454"/>
                  <a:ext cx="1782123" cy="435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/>
                    <a:t>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location </a:t>
                  </a: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F2E6556-1988-4192-9511-1C7CB46E11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580" y="2166454"/>
                  <a:ext cx="1782123" cy="435825"/>
                </a:xfrm>
                <a:prstGeom prst="rect">
                  <a:avLst/>
                </a:prstGeom>
                <a:blipFill>
                  <a:blip r:embed="rId6"/>
                  <a:stretch>
                    <a:fillRect r="-2048" b="-180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AC36BF7-D19D-48AD-913C-200392FB549D}"/>
                    </a:ext>
                  </a:extLst>
                </p:cNvPr>
                <p:cNvSpPr/>
                <p:nvPr/>
              </p:nvSpPr>
              <p:spPr>
                <a:xfrm>
                  <a:off x="4674250" y="2154725"/>
                  <a:ext cx="2574914" cy="435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/>
                    <a:t>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confidence score </a:t>
                  </a: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AC36BF7-D19D-48AD-913C-200392FB54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250" y="2154725"/>
                  <a:ext cx="2574914" cy="435825"/>
                </a:xfrm>
                <a:prstGeom prst="rect">
                  <a:avLst/>
                </a:prstGeom>
                <a:blipFill>
                  <a:blip r:embed="rId7"/>
                  <a:stretch>
                    <a:fillRect r="-1659" b="-180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DD76FC4-01BE-4131-BEA6-9A2DDAD0D23D}"/>
              </a:ext>
            </a:extLst>
          </p:cNvPr>
          <p:cNvGrpSpPr/>
          <p:nvPr/>
        </p:nvGrpSpPr>
        <p:grpSpPr>
          <a:xfrm>
            <a:off x="1153514" y="3002646"/>
            <a:ext cx="6273672" cy="1903196"/>
            <a:chOff x="1095824" y="3171630"/>
            <a:chExt cx="6273672" cy="190319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AE2EE5D-1C06-4517-8800-F046061FCB46}"/>
                </a:ext>
              </a:extLst>
            </p:cNvPr>
            <p:cNvSpPr txBox="1"/>
            <p:nvPr/>
          </p:nvSpPr>
          <p:spPr>
            <a:xfrm>
              <a:off x="1095824" y="3171630"/>
              <a:ext cx="4382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1.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分数最高的</a:t>
              </a:r>
              <a:r>
                <a:rPr lang="en-US" altLang="zh-CN" dirty="0">
                  <a:latin typeface="+mj-lt"/>
                  <a:ea typeface="微软雅黑" panose="020B0503020204020204" pitchFamily="34" charset="-122"/>
                </a:rPr>
                <a:t>pose Pi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被选中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E59E3FDD-ABFD-4FFD-93A1-9AC59292BF5C}"/>
                    </a:ext>
                  </a:extLst>
                </p:cNvPr>
                <p:cNvSpPr txBox="1"/>
                <p:nvPr/>
              </p:nvSpPr>
              <p:spPr>
                <a:xfrm>
                  <a:off x="1095824" y="3600323"/>
                  <a:ext cx="5704760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2. 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比较</a:t>
                  </a:r>
                  <a:r>
                    <a:rPr lang="en-US" altLang="zh-CN" dirty="0">
                      <a:ea typeface="微软雅黑" panose="020B0503020204020204" pitchFamily="34" charset="-122"/>
                    </a:rPr>
                    <a:t>pose Pi</a:t>
                  </a:r>
                  <a:r>
                    <a:rPr lang="zh-CN" altLang="en-US" dirty="0">
                      <a:ea typeface="微软雅黑" panose="020B0503020204020204" pitchFamily="34" charset="-122"/>
                    </a:rPr>
                    <a:t>与其他每个</a:t>
                  </a:r>
                  <a:r>
                    <a:rPr lang="en-US" altLang="zh-CN" dirty="0">
                      <a:ea typeface="微软雅黑" panose="020B0503020204020204" pitchFamily="34" charset="-122"/>
                    </a:rPr>
                    <a:t>pose</a:t>
                  </a:r>
                  <a:r>
                    <a:rPr lang="zh-CN" altLang="en-US" dirty="0">
                      <a:ea typeface="微软雅黑" panose="020B0503020204020204" pitchFamily="34" charset="-122"/>
                    </a:rPr>
                    <a:t>的</a:t>
                  </a:r>
                  <a:r>
                    <a:rPr lang="en-US" altLang="zh-CN" dirty="0">
                      <a:ea typeface="微软雅黑" panose="020B0503020204020204" pitchFamily="34" charset="-122"/>
                    </a:rPr>
                    <a:t>pose distance </a:t>
                  </a:r>
                  <a:r>
                    <a:rPr lang="en-US" altLang="zh-CN" b="1" dirty="0"/>
                    <a:t>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en-US" altLang="zh-CN" b="1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en-US" altLang="zh-CN" b="1" dirty="0"/>
                    <a:t>)</a:t>
                  </a:r>
                  <a:r>
                    <a:rPr lang="en-US" altLang="zh-CN" dirty="0">
                      <a:ea typeface="微软雅黑" panose="020B0503020204020204" pitchFamily="34" charset="-122"/>
                    </a:rPr>
                    <a:t> 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E59E3FDD-ABFD-4FFD-93A1-9AC59292B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824" y="3600323"/>
                  <a:ext cx="5704760" cy="395621"/>
                </a:xfrm>
                <a:prstGeom prst="rect">
                  <a:avLst/>
                </a:prstGeom>
                <a:blipFill>
                  <a:blip r:embed="rId8"/>
                  <a:stretch>
                    <a:fillRect l="-855" t="-9231" b="-18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7BB100D-9593-4C13-BFEC-8632FBF3E82A}"/>
                    </a:ext>
                  </a:extLst>
                </p:cNvPr>
                <p:cNvSpPr txBox="1"/>
                <p:nvPr/>
              </p:nvSpPr>
              <p:spPr>
                <a:xfrm>
                  <a:off x="1095824" y="4014409"/>
                  <a:ext cx="5554144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3. </a:t>
                  </a:r>
                  <a:r>
                    <a:rPr lang="zh-CN" altLang="en-US" dirty="0"/>
                    <a:t>若</a:t>
                  </a:r>
                  <a:r>
                    <a:rPr lang="en-US" altLang="zh-CN" b="1" dirty="0"/>
                    <a:t>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en-US" altLang="zh-CN" b="1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en-US" altLang="zh-CN" b="1" dirty="0"/>
                    <a:t>) ≤ </a:t>
                  </a:r>
                  <a:r>
                    <a:rPr lang="el-GR" altLang="zh-CN" b="1" dirty="0"/>
                    <a:t>η</a:t>
                  </a:r>
                  <a:r>
                    <a:rPr lang="en-US" altLang="zh-CN" b="1" dirty="0"/>
                    <a:t>, </a:t>
                  </a:r>
                  <a:r>
                    <a:rPr lang="zh-CN" altLang="en-US" b="1" dirty="0"/>
                    <a:t>则</a:t>
                  </a:r>
                  <a:r>
                    <a:rPr lang="en-US" altLang="zh-CN" dirty="0" err="1">
                      <a:ea typeface="微软雅黑" panose="020B0503020204020204" pitchFamily="34" charset="-122"/>
                    </a:rPr>
                    <a:t>Pj</a:t>
                  </a:r>
                  <a:r>
                    <a:rPr lang="zh-CN" altLang="en-US" dirty="0">
                      <a:ea typeface="微软雅黑" panose="020B0503020204020204" pitchFamily="34" charset="-122"/>
                    </a:rPr>
                    <a:t>是</a:t>
                  </a:r>
                  <a:r>
                    <a:rPr lang="en-US" altLang="zh-CN" dirty="0">
                      <a:ea typeface="微软雅黑" panose="020B0503020204020204" pitchFamily="34" charset="-122"/>
                    </a:rPr>
                    <a:t>Pi</a:t>
                  </a:r>
                  <a:r>
                    <a:rPr lang="zh-CN" altLang="en-US" dirty="0">
                      <a:ea typeface="微软雅黑" panose="020B0503020204020204" pitchFamily="34" charset="-122"/>
                    </a:rPr>
                    <a:t>的冗余框，删除</a:t>
                  </a:r>
                  <a:r>
                    <a:rPr lang="en-US" altLang="zh-CN" dirty="0" err="1">
                      <a:ea typeface="微软雅黑" panose="020B0503020204020204" pitchFamily="34" charset="-122"/>
                    </a:rPr>
                    <a:t>Pj</a:t>
                  </a:r>
                  <a:r>
                    <a:rPr lang="en-US" altLang="zh-CN" dirty="0">
                      <a:ea typeface="微软雅黑" panose="020B0503020204020204" pitchFamily="34" charset="-122"/>
                    </a:rPr>
                    <a:t> 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7BB100D-9593-4C13-BFEC-8632FBF3E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824" y="4014409"/>
                  <a:ext cx="5554144" cy="395621"/>
                </a:xfrm>
                <a:prstGeom prst="rect">
                  <a:avLst/>
                </a:prstGeom>
                <a:blipFill>
                  <a:blip r:embed="rId9"/>
                  <a:stretch>
                    <a:fillRect l="-878" t="-9231" b="-18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F6A093C-D903-44F7-906D-BAC5093B47F4}"/>
                </a:ext>
              </a:extLst>
            </p:cNvPr>
            <p:cNvSpPr txBox="1"/>
            <p:nvPr/>
          </p:nvSpPr>
          <p:spPr>
            <a:xfrm>
              <a:off x="1095824" y="4428495"/>
              <a:ext cx="6273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  <a:ea typeface="微软雅黑" panose="020B0503020204020204" pitchFamily="34" charset="-122"/>
                </a:rPr>
                <a:t>4.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在剩下的</a:t>
              </a:r>
              <a:r>
                <a:rPr lang="en-US" altLang="zh-CN" dirty="0">
                  <a:latin typeface="+mj-lt"/>
                  <a:ea typeface="微软雅黑" panose="020B0503020204020204" pitchFamily="34" charset="-122"/>
                </a:rPr>
                <a:t>poses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中选择最大的作为</a:t>
              </a:r>
              <a:r>
                <a:rPr lang="en-US" altLang="zh-CN" dirty="0">
                  <a:latin typeface="+mj-lt"/>
                  <a:ea typeface="微软雅黑" panose="020B0503020204020204" pitchFamily="34" charset="-122"/>
                </a:rPr>
                <a:t>Pi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，继续上述操作直到删除所有冗余框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903CEBC-D869-48CF-83C5-98FB73A6998A}"/>
              </a:ext>
            </a:extLst>
          </p:cNvPr>
          <p:cNvGrpSpPr/>
          <p:nvPr/>
        </p:nvGrpSpPr>
        <p:grpSpPr>
          <a:xfrm>
            <a:off x="8700019" y="3551126"/>
            <a:ext cx="2396157" cy="2758709"/>
            <a:chOff x="8700019" y="3551126"/>
            <a:chExt cx="2396157" cy="2758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91E2233-2E61-4873-BA58-6DF239E321F4}"/>
                    </a:ext>
                  </a:extLst>
                </p:cNvPr>
                <p:cNvSpPr/>
                <p:nvPr/>
              </p:nvSpPr>
              <p:spPr>
                <a:xfrm>
                  <a:off x="9536108" y="5940503"/>
                  <a:ext cx="89750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pl-PL" altLang="zh-CN" dirty="0"/>
                    <a:t>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l-PL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,</a:t>
                  </a:r>
                  <a:r>
                    <a:rPr lang="pl-PL" altLang="zh-CN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l-PL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pl-PL" altLang="zh-CN" dirty="0"/>
                    <a:t>}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91E2233-2E61-4873-BA58-6DF239E321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6108" y="5940503"/>
                  <a:ext cx="89750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405" t="-8197" r="-4054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D6879C56-724A-419B-9025-FB0212184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019" y="3551126"/>
              <a:ext cx="2396157" cy="2396157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1936157-8B5A-4402-9DEC-5B65EF11A525}"/>
                </a:ext>
              </a:extLst>
            </p:cNvPr>
            <p:cNvSpPr/>
            <p:nvPr/>
          </p:nvSpPr>
          <p:spPr>
            <a:xfrm>
              <a:off x="9929382" y="3633258"/>
              <a:ext cx="897507" cy="209360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D4642EB-E0AD-4777-8E40-7E439A1C055B}"/>
                </a:ext>
              </a:extLst>
            </p:cNvPr>
            <p:cNvSpPr/>
            <p:nvPr/>
          </p:nvSpPr>
          <p:spPr>
            <a:xfrm>
              <a:off x="9469181" y="3729012"/>
              <a:ext cx="515681" cy="1997846"/>
            </a:xfrm>
            <a:prstGeom prst="rect">
              <a:avLst/>
            </a:prstGeom>
            <a:noFill/>
            <a:ln w="28575">
              <a:solidFill>
                <a:srgbClr val="7E3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FDE7418-EBFB-4A3E-9B1E-6B850483C570}"/>
                  </a:ext>
                </a:extLst>
              </p:cNvPr>
              <p:cNvSpPr txBox="1"/>
              <p:nvPr/>
            </p:nvSpPr>
            <p:spPr>
              <a:xfrm>
                <a:off x="1153514" y="5270995"/>
                <a:ext cx="5416254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How to define pose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diatance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？？？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FDE7418-EBFB-4A3E-9B1E-6B850483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514" y="5270995"/>
                <a:ext cx="5416254" cy="395621"/>
              </a:xfrm>
              <a:prstGeom prst="rect">
                <a:avLst/>
              </a:prstGeom>
              <a:blipFill>
                <a:blip r:embed="rId11"/>
                <a:stretch>
                  <a:fillRect l="-900" t="-9231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7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2.3  Parametric Pose NMS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E1FEE34-9A13-4A7A-A079-F716DA48A4E3}"/>
              </a:ext>
            </a:extLst>
          </p:cNvPr>
          <p:cNvSpPr/>
          <p:nvPr/>
        </p:nvSpPr>
        <p:spPr>
          <a:xfrm>
            <a:off x="1131469" y="1628987"/>
            <a:ext cx="2271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pose </a:t>
            </a:r>
            <a:r>
              <a:rPr lang="en-US" altLang="zh-CN" b="1" dirty="0"/>
              <a:t>distance metric: </a:t>
            </a:r>
          </a:p>
          <a:p>
            <a:r>
              <a:rPr lang="en-US" altLang="zh-CN" b="1" dirty="0"/>
              <a:t>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CF3CBD-11FA-45FB-8A70-AABCCC1D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69" y="2061133"/>
            <a:ext cx="4257675" cy="4476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B31C5A-5DFD-4CDF-BA14-7D85E88C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69" y="5014700"/>
            <a:ext cx="5734050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96686-CF33-4C57-BD83-C1CE7823C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71" y="2689968"/>
            <a:ext cx="5181600" cy="1285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8E91DD-633C-44C0-9332-93ADCA253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571" y="3968830"/>
            <a:ext cx="4724400" cy="876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7CE00C-1513-4B89-825E-0F84743E5A36}"/>
              </a:ext>
            </a:extLst>
          </p:cNvPr>
          <p:cNvSpPr txBox="1"/>
          <p:nvPr/>
        </p:nvSpPr>
        <p:spPr>
          <a:xfrm>
            <a:off x="5725918" y="2061133"/>
            <a:ext cx="3804560" cy="369332"/>
          </a:xfrm>
          <a:prstGeom prst="rect">
            <a:avLst/>
          </a:prstGeom>
          <a:noFill/>
          <a:ln>
            <a:solidFill>
              <a:srgbClr val="0171C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Pi,Pj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间距离小于</a:t>
            </a:r>
            <a:r>
              <a:rPr lang="el-GR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η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Pj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是冗余框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7852DD-A077-4C34-B6D5-6E96BB9CC480}"/>
              </a:ext>
            </a:extLst>
          </p:cNvPr>
          <p:cNvSpPr txBox="1"/>
          <p:nvPr/>
        </p:nvSpPr>
        <p:spPr>
          <a:xfrm>
            <a:off x="7032170" y="4225820"/>
            <a:ext cx="2498307" cy="369332"/>
          </a:xfrm>
          <a:prstGeom prst="rect">
            <a:avLst/>
          </a:prstGeom>
          <a:noFill/>
          <a:ln>
            <a:solidFill>
              <a:srgbClr val="0171C5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相应关键点的距离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E19BF-1A89-4482-82BF-E91DF9414885}"/>
              </a:ext>
            </a:extLst>
          </p:cNvPr>
          <p:cNvSpPr txBox="1"/>
          <p:nvPr/>
        </p:nvSpPr>
        <p:spPr>
          <a:xfrm>
            <a:off x="7315200" y="3148239"/>
            <a:ext cx="2215278" cy="369332"/>
          </a:xfrm>
          <a:prstGeom prst="rect">
            <a:avLst/>
          </a:prstGeom>
          <a:noFill/>
          <a:ln>
            <a:solidFill>
              <a:srgbClr val="0171C5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关键点的吻合度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ED0F70-A112-4996-B357-CC4637D2CC59}"/>
                  </a:ext>
                </a:extLst>
              </p:cNvPr>
              <p:cNvSpPr/>
              <p:nvPr/>
            </p:nvSpPr>
            <p:spPr>
              <a:xfrm>
                <a:off x="1850571" y="5540428"/>
                <a:ext cx="4724400" cy="935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ight</m:t>
                    </m:r>
                  </m:oMath>
                </a14:m>
                <a:r>
                  <a:rPr lang="en-US" altLang="zh-CN" dirty="0"/>
                  <a:t> balancing the two distance</a:t>
                </a:r>
              </a:p>
              <a:p>
                <a:r>
                  <a:rPr lang="el-GR" altLang="zh-CN" dirty="0"/>
                  <a:t>Λ</a:t>
                </a:r>
                <a:r>
                  <a:rPr lang="en-US" altLang="zh-CN" dirty="0"/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}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ED0F70-A112-4996-B357-CC4637D2C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5540428"/>
                <a:ext cx="4724400" cy="935513"/>
              </a:xfrm>
              <a:prstGeom prst="rect">
                <a:avLst/>
              </a:prstGeom>
              <a:blipFill>
                <a:blip r:embed="rId7"/>
                <a:stretch>
                  <a:fillRect l="-1161"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4AC95451-7669-47ED-98FB-56E8B48B0948}"/>
              </a:ext>
            </a:extLst>
          </p:cNvPr>
          <p:cNvSpPr txBox="1"/>
          <p:nvPr/>
        </p:nvSpPr>
        <p:spPr>
          <a:xfrm>
            <a:off x="7032171" y="5073993"/>
            <a:ext cx="2498306" cy="369332"/>
          </a:xfrm>
          <a:prstGeom prst="rect">
            <a:avLst/>
          </a:prstGeom>
          <a:noFill/>
          <a:ln>
            <a:solidFill>
              <a:srgbClr val="0171C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Pose distance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F51AF93-37E3-4766-87EC-0FEFFFF72258}"/>
              </a:ext>
            </a:extLst>
          </p:cNvPr>
          <p:cNvGrpSpPr/>
          <p:nvPr/>
        </p:nvGrpSpPr>
        <p:grpSpPr>
          <a:xfrm>
            <a:off x="1850571" y="2106308"/>
            <a:ext cx="5464628" cy="4126795"/>
            <a:chOff x="1850571" y="2106308"/>
            <a:chExt cx="5464628" cy="412679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52E64F5-FFCE-43AF-91F8-3064FAEBF105}"/>
                </a:ext>
              </a:extLst>
            </p:cNvPr>
            <p:cNvGrpSpPr/>
            <p:nvPr/>
          </p:nvGrpSpPr>
          <p:grpSpPr>
            <a:xfrm>
              <a:off x="1850571" y="2106308"/>
              <a:ext cx="3538573" cy="4114787"/>
              <a:chOff x="1850571" y="2106308"/>
              <a:chExt cx="3538573" cy="411478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9167E86-2A57-42F0-A618-88FC41396F2B}"/>
                  </a:ext>
                </a:extLst>
              </p:cNvPr>
              <p:cNvSpPr/>
              <p:nvPr/>
            </p:nvSpPr>
            <p:spPr>
              <a:xfrm>
                <a:off x="1850571" y="5863771"/>
                <a:ext cx="1552674" cy="3573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A0A2449-F199-436B-9DEB-0EC8A5A63024}"/>
                  </a:ext>
                </a:extLst>
              </p:cNvPr>
              <p:cNvSpPr/>
              <p:nvPr/>
            </p:nvSpPr>
            <p:spPr>
              <a:xfrm>
                <a:off x="5000171" y="2106308"/>
                <a:ext cx="388973" cy="3573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F653154-85B7-4D54-842D-E071D6AFBCFA}"/>
                </a:ext>
              </a:extLst>
            </p:cNvPr>
            <p:cNvSpPr txBox="1"/>
            <p:nvPr/>
          </p:nvSpPr>
          <p:spPr>
            <a:xfrm>
              <a:off x="3599542" y="5863771"/>
              <a:ext cx="371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通过最大化</a:t>
              </a:r>
              <a:r>
                <a:rPr lang="en-US" altLang="zh-CN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最优化四个参数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2.4 Pose-guided Proposals Generator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5897F3-90F8-4B2C-ADE7-C93745C58E90}"/>
              </a:ext>
            </a:extLst>
          </p:cNvPr>
          <p:cNvSpPr/>
          <p:nvPr/>
        </p:nvSpPr>
        <p:spPr>
          <a:xfrm>
            <a:off x="5079914" y="2380338"/>
            <a:ext cx="996462" cy="435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STN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ABD02C-6ED2-474A-8E7D-7EB0755BDFE5}"/>
              </a:ext>
            </a:extLst>
          </p:cNvPr>
          <p:cNvSpPr/>
          <p:nvPr/>
        </p:nvSpPr>
        <p:spPr>
          <a:xfrm>
            <a:off x="6442007" y="1953203"/>
            <a:ext cx="941304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SPPE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E605EE-3DFA-4A1C-B9DC-69EC3F54F1CD}"/>
              </a:ext>
            </a:extLst>
          </p:cNvPr>
          <p:cNvSpPr/>
          <p:nvPr/>
        </p:nvSpPr>
        <p:spPr>
          <a:xfrm>
            <a:off x="6511532" y="3202013"/>
            <a:ext cx="1285100" cy="45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PSPPE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1DBFB2A-2D59-4BE0-8223-0CE5B0F0A800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076376" y="2598051"/>
            <a:ext cx="435156" cy="8309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5715DB4-5D06-4817-9D1F-D23BCF1D857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076376" y="2181285"/>
            <a:ext cx="365631" cy="4167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5C7B910-608F-499E-B13E-215A69FF39F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83311" y="2181285"/>
            <a:ext cx="355681" cy="5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973AC4E-AA04-4D05-871F-44E789019726}"/>
              </a:ext>
            </a:extLst>
          </p:cNvPr>
          <p:cNvSpPr/>
          <p:nvPr/>
        </p:nvSpPr>
        <p:spPr>
          <a:xfrm>
            <a:off x="7738992" y="1958878"/>
            <a:ext cx="1034898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SDTN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FD1CD3E-7DE4-40A3-9B8E-4537E89417D2}"/>
              </a:ext>
            </a:extLst>
          </p:cNvPr>
          <p:cNvCxnSpPr>
            <a:cxnSpLocks/>
          </p:cNvCxnSpPr>
          <p:nvPr/>
        </p:nvCxnSpPr>
        <p:spPr>
          <a:xfrm>
            <a:off x="7796632" y="3429000"/>
            <a:ext cx="77263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CDBD3D0-6602-46DD-BAB3-E7F566111E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6" t="5635" r="44385" b="3412"/>
          <a:stretch/>
        </p:blipFill>
        <p:spPr>
          <a:xfrm>
            <a:off x="8587866" y="3202013"/>
            <a:ext cx="492537" cy="180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F30C85-FE51-406F-82DB-811ACA444EDA}"/>
              </a:ext>
            </a:extLst>
          </p:cNvPr>
          <p:cNvSpPr txBox="1"/>
          <p:nvPr/>
        </p:nvSpPr>
        <p:spPr>
          <a:xfrm>
            <a:off x="8569268" y="5044334"/>
            <a:ext cx="9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4AE3911-5448-4D71-AE3E-2782EFA0B0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06" r="35680"/>
          <a:stretch/>
        </p:blipFill>
        <p:spPr>
          <a:xfrm>
            <a:off x="4203793" y="2723847"/>
            <a:ext cx="692250" cy="180000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537A3F9-47B0-410E-9BED-F60B018D76FF}"/>
              </a:ext>
            </a:extLst>
          </p:cNvPr>
          <p:cNvCxnSpPr>
            <a:cxnSpLocks/>
          </p:cNvCxnSpPr>
          <p:nvPr/>
        </p:nvCxnSpPr>
        <p:spPr>
          <a:xfrm>
            <a:off x="4087641" y="2588807"/>
            <a:ext cx="970497" cy="61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B3E3F0CB-69AA-4B48-9C43-7D1B50821B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9"/>
          <a:stretch/>
        </p:blipFill>
        <p:spPr>
          <a:xfrm>
            <a:off x="10560690" y="1680536"/>
            <a:ext cx="718679" cy="1800000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25C9391-51C3-4A81-86AA-001B264D8004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 flipV="1">
            <a:off x="8773890" y="2181284"/>
            <a:ext cx="374610" cy="56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9F32B0B-9E08-4608-80B6-3446D39F0F6C}"/>
              </a:ext>
            </a:extLst>
          </p:cNvPr>
          <p:cNvSpPr txBox="1"/>
          <p:nvPr/>
        </p:nvSpPr>
        <p:spPr>
          <a:xfrm>
            <a:off x="10560690" y="3521632"/>
            <a:ext cx="9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2714065-CF83-47B0-9A67-433F20916FB2}"/>
              </a:ext>
            </a:extLst>
          </p:cNvPr>
          <p:cNvSpPr/>
          <p:nvPr/>
        </p:nvSpPr>
        <p:spPr>
          <a:xfrm>
            <a:off x="2749195" y="2137746"/>
            <a:ext cx="131658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Human Detector</a:t>
            </a:r>
            <a:endParaRPr lang="zh-CN" altLang="en-US" sz="24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B19FE5B-7F94-4937-B23E-95F7D3067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97" y="1943820"/>
            <a:ext cx="1624499" cy="1800000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CEC7777-572F-4924-9CF8-0CA840089CC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91096" y="2594946"/>
            <a:ext cx="55809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3F3751D7-97C6-4078-99DF-3A1C1A1350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88" r="7865"/>
          <a:stretch/>
        </p:blipFill>
        <p:spPr>
          <a:xfrm>
            <a:off x="5592451" y="3202013"/>
            <a:ext cx="677780" cy="1800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C1C3C41C-A00F-469B-8E53-60F6EC42066D}"/>
              </a:ext>
            </a:extLst>
          </p:cNvPr>
          <p:cNvSpPr/>
          <p:nvPr/>
        </p:nvSpPr>
        <p:spPr>
          <a:xfrm>
            <a:off x="9148500" y="1724084"/>
            <a:ext cx="10348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Pose NMS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2C4C6EB-4059-49FA-96C0-F12C18E66A34}"/>
              </a:ext>
            </a:extLst>
          </p:cNvPr>
          <p:cNvCxnSpPr>
            <a:cxnSpLocks/>
          </p:cNvCxnSpPr>
          <p:nvPr/>
        </p:nvCxnSpPr>
        <p:spPr>
          <a:xfrm flipV="1">
            <a:off x="10188655" y="2181284"/>
            <a:ext cx="374610" cy="56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5D6E704B-8B0B-4A17-9D64-C5D2654C95E1}"/>
              </a:ext>
            </a:extLst>
          </p:cNvPr>
          <p:cNvSpPr txBox="1"/>
          <p:nvPr/>
        </p:nvSpPr>
        <p:spPr>
          <a:xfrm>
            <a:off x="566597" y="4252686"/>
            <a:ext cx="3395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摆正了目标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目标中心化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处理了冗余框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C967595-5A34-4C97-AE7B-C8290D92057C}"/>
              </a:ext>
            </a:extLst>
          </p:cNvPr>
          <p:cNvSpPr txBox="1"/>
          <p:nvPr/>
        </p:nvSpPr>
        <p:spPr>
          <a:xfrm>
            <a:off x="566596" y="5223217"/>
            <a:ext cx="11756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但是，候选框总是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imperfect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标签框：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候选框：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如果知道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B|Pose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，那么就可以根据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生成一堆候选框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来帮助训练，使网络适应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imperfect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的候选框。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1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2.4 Pose-guided Proposals Generator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1DF829-7F89-4204-8534-4E950357164D}"/>
              </a:ext>
            </a:extLst>
          </p:cNvPr>
          <p:cNvSpPr txBox="1"/>
          <p:nvPr/>
        </p:nvSpPr>
        <p:spPr>
          <a:xfrm>
            <a:off x="1095824" y="1318873"/>
            <a:ext cx="754017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标签框：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候选框：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B|P)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513EF1-9D0D-49EA-B878-9558E7F156E9}"/>
              </a:ext>
            </a:extLst>
          </p:cNvPr>
          <p:cNvSpPr txBox="1"/>
          <p:nvPr/>
        </p:nvSpPr>
        <p:spPr>
          <a:xfrm>
            <a:off x="1095824" y="2002971"/>
            <a:ext cx="1025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但是因为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 poses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太多了，计算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B|P)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是非常困难的，所以我们计算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B|atom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(P))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atom(P)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 poses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的聚类。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FCF34CE-1318-4D00-B882-319E0AC4DA57}"/>
              </a:ext>
            </a:extLst>
          </p:cNvPr>
          <p:cNvGrpSpPr/>
          <p:nvPr/>
        </p:nvGrpSpPr>
        <p:grpSpPr>
          <a:xfrm>
            <a:off x="1095824" y="2823473"/>
            <a:ext cx="9775829" cy="3527970"/>
            <a:chOff x="1095824" y="3138239"/>
            <a:chExt cx="9775829" cy="35279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6C3753D-A9BF-4D1C-928E-032E24015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346" y="3138239"/>
              <a:ext cx="4471307" cy="352797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E9E3338-4E98-4FDE-9FF3-9810DCA72D44}"/>
                </a:ext>
              </a:extLst>
            </p:cNvPr>
            <p:cNvSpPr txBox="1"/>
            <p:nvPr/>
          </p:nvSpPr>
          <p:spPr>
            <a:xfrm>
              <a:off x="1095824" y="3767937"/>
              <a:ext cx="43470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atom(P)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的候选框偏移量有不同的分布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A61F699-74BB-4565-9C41-47A84D167223}"/>
                </a:ext>
              </a:extLst>
            </p:cNvPr>
            <p:cNvSpPr txBox="1"/>
            <p:nvPr/>
          </p:nvSpPr>
          <p:spPr>
            <a:xfrm>
              <a:off x="1095825" y="3296541"/>
              <a:ext cx="2663376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P(</a:t>
              </a:r>
              <a:r>
                <a:rPr lang="el-GR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δ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B|atom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(P))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C9FCDBA-A421-4BB0-8848-80C0AF971384}"/>
                </a:ext>
              </a:extLst>
            </p:cNvPr>
            <p:cNvSpPr txBox="1"/>
            <p:nvPr/>
          </p:nvSpPr>
          <p:spPr>
            <a:xfrm>
              <a:off x="1095824" y="4461342"/>
              <a:ext cx="43470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同一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atom(P)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在不同方向上的候选框偏移量有不同的分布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1DEDEEC-D6F8-42B3-BB5A-208F5393E32F}"/>
              </a:ext>
            </a:extLst>
          </p:cNvPr>
          <p:cNvSpPr txBox="1"/>
          <p:nvPr/>
        </p:nvSpPr>
        <p:spPr>
          <a:xfrm>
            <a:off x="1095825" y="4903371"/>
            <a:ext cx="266337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1B665B-7F84-4A5D-9B5B-0915BF916317}"/>
              </a:ext>
            </a:extLst>
          </p:cNvPr>
          <p:cNvSpPr txBox="1"/>
          <p:nvPr/>
        </p:nvSpPr>
        <p:spPr>
          <a:xfrm>
            <a:off x="1126670" y="5539127"/>
            <a:ext cx="4969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根据标签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找出对应的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atom(P)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B|atom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(P))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生成很多候选框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80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2.5 RMPE </a:t>
            </a:r>
            <a:r>
              <a:rPr lang="zh-CN" altLang="en-US" dirty="0"/>
              <a:t>整体网络架构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5897F3-90F8-4B2C-ADE7-C93745C58E90}"/>
              </a:ext>
            </a:extLst>
          </p:cNvPr>
          <p:cNvSpPr/>
          <p:nvPr/>
        </p:nvSpPr>
        <p:spPr>
          <a:xfrm>
            <a:off x="5079914" y="2467422"/>
            <a:ext cx="996462" cy="435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STN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ABD02C-6ED2-474A-8E7D-7EB0755BDFE5}"/>
              </a:ext>
            </a:extLst>
          </p:cNvPr>
          <p:cNvSpPr/>
          <p:nvPr/>
        </p:nvSpPr>
        <p:spPr>
          <a:xfrm>
            <a:off x="6442007" y="2040287"/>
            <a:ext cx="941304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SPPE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E605EE-3DFA-4A1C-B9DC-69EC3F54F1CD}"/>
              </a:ext>
            </a:extLst>
          </p:cNvPr>
          <p:cNvSpPr/>
          <p:nvPr/>
        </p:nvSpPr>
        <p:spPr>
          <a:xfrm>
            <a:off x="6442007" y="4189097"/>
            <a:ext cx="1285100" cy="45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PSPPE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1DBFB2A-2D59-4BE0-8223-0CE5B0F0A800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076376" y="2685135"/>
            <a:ext cx="365631" cy="17309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5715DB4-5D06-4817-9D1F-D23BCF1D857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076376" y="2268369"/>
            <a:ext cx="365631" cy="4167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5C7B910-608F-499E-B13E-215A69FF39F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83311" y="2268369"/>
            <a:ext cx="355681" cy="5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973AC4E-AA04-4D05-871F-44E789019726}"/>
              </a:ext>
            </a:extLst>
          </p:cNvPr>
          <p:cNvSpPr/>
          <p:nvPr/>
        </p:nvSpPr>
        <p:spPr>
          <a:xfrm>
            <a:off x="7738992" y="2045962"/>
            <a:ext cx="1034898" cy="45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SDTN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FD1CD3E-7DE4-40A3-9B8E-4537E89417D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727107" y="4405198"/>
            <a:ext cx="860759" cy="108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CDBD3D0-6602-46DD-BAB3-E7F566111E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6" t="5635" r="44385" b="3412"/>
          <a:stretch/>
        </p:blipFill>
        <p:spPr>
          <a:xfrm>
            <a:off x="8587866" y="3289097"/>
            <a:ext cx="492537" cy="180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F30C85-FE51-406F-82DB-811ACA444EDA}"/>
              </a:ext>
            </a:extLst>
          </p:cNvPr>
          <p:cNvSpPr txBox="1"/>
          <p:nvPr/>
        </p:nvSpPr>
        <p:spPr>
          <a:xfrm>
            <a:off x="8569268" y="5131418"/>
            <a:ext cx="9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4AE3911-5448-4D71-AE3E-2782EFA0B0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06" r="35680"/>
          <a:stretch/>
        </p:blipFill>
        <p:spPr>
          <a:xfrm>
            <a:off x="4249964" y="1505737"/>
            <a:ext cx="692250" cy="180000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537A3F9-47B0-410E-9BED-F60B018D76FF}"/>
              </a:ext>
            </a:extLst>
          </p:cNvPr>
          <p:cNvCxnSpPr>
            <a:cxnSpLocks/>
          </p:cNvCxnSpPr>
          <p:nvPr/>
        </p:nvCxnSpPr>
        <p:spPr>
          <a:xfrm>
            <a:off x="4087641" y="2675891"/>
            <a:ext cx="970497" cy="61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B3E3F0CB-69AA-4B48-9C43-7D1B50821B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9"/>
          <a:stretch/>
        </p:blipFill>
        <p:spPr>
          <a:xfrm>
            <a:off x="10560690" y="1767620"/>
            <a:ext cx="718679" cy="1800000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25C9391-51C3-4A81-86AA-001B264D8004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 flipV="1">
            <a:off x="8773890" y="2268368"/>
            <a:ext cx="374610" cy="56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9F32B0B-9E08-4608-80B6-3446D39F0F6C}"/>
              </a:ext>
            </a:extLst>
          </p:cNvPr>
          <p:cNvSpPr txBox="1"/>
          <p:nvPr/>
        </p:nvSpPr>
        <p:spPr>
          <a:xfrm>
            <a:off x="10560690" y="3608716"/>
            <a:ext cx="9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2714065-CF83-47B0-9A67-433F20916FB2}"/>
              </a:ext>
            </a:extLst>
          </p:cNvPr>
          <p:cNvSpPr/>
          <p:nvPr/>
        </p:nvSpPr>
        <p:spPr>
          <a:xfrm>
            <a:off x="2749195" y="2224830"/>
            <a:ext cx="131658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Human Detector</a:t>
            </a:r>
            <a:endParaRPr lang="zh-CN" altLang="en-US" sz="24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B19FE5B-7F94-4937-B23E-95F7D3067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97" y="2030904"/>
            <a:ext cx="1624499" cy="1800000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CEC7777-572F-4924-9CF8-0CA840089CC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91096" y="2682030"/>
            <a:ext cx="55809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1C3C41C-A00F-469B-8E53-60F6EC42066D}"/>
              </a:ext>
            </a:extLst>
          </p:cNvPr>
          <p:cNvSpPr/>
          <p:nvPr/>
        </p:nvSpPr>
        <p:spPr>
          <a:xfrm>
            <a:off x="9148500" y="1811168"/>
            <a:ext cx="10348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Pose NMS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2C4C6EB-4059-49FA-96C0-F12C18E66A34}"/>
              </a:ext>
            </a:extLst>
          </p:cNvPr>
          <p:cNvCxnSpPr>
            <a:cxnSpLocks/>
          </p:cNvCxnSpPr>
          <p:nvPr/>
        </p:nvCxnSpPr>
        <p:spPr>
          <a:xfrm flipV="1">
            <a:off x="10188655" y="2268368"/>
            <a:ext cx="374610" cy="56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974BF179-C82E-4C1D-88FE-EF0591319E60}"/>
              </a:ext>
            </a:extLst>
          </p:cNvPr>
          <p:cNvSpPr/>
          <p:nvPr/>
        </p:nvSpPr>
        <p:spPr>
          <a:xfrm>
            <a:off x="3839904" y="4075968"/>
            <a:ext cx="15123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Proposals</a:t>
            </a:r>
            <a:r>
              <a:rPr lang="zh-CN" altLang="en-US" sz="2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+mj-lt"/>
                <a:cs typeface="Times New Roman" panose="02020603050405020304" pitchFamily="18" charset="0"/>
              </a:rPr>
              <a:t>Generator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EE2EFBA-A37D-4B3D-B47F-8FC71AB8F5FF}"/>
              </a:ext>
            </a:extLst>
          </p:cNvPr>
          <p:cNvCxnSpPr>
            <a:cxnSpLocks/>
            <a:stCxn id="29" idx="0"/>
            <a:endCxn id="21" idx="2"/>
          </p:cNvCxnSpPr>
          <p:nvPr/>
        </p:nvCxnSpPr>
        <p:spPr>
          <a:xfrm flipV="1">
            <a:off x="4596089" y="3305737"/>
            <a:ext cx="0" cy="7702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E2CD6F4-0070-45DB-824C-9C37DB1A9FF3}"/>
              </a:ext>
            </a:extLst>
          </p:cNvPr>
          <p:cNvSpPr/>
          <p:nvPr/>
        </p:nvSpPr>
        <p:spPr>
          <a:xfrm>
            <a:off x="3628571" y="3550609"/>
            <a:ext cx="4296224" cy="195014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3B7BBC-7814-48A6-85D0-450B38508C9A}"/>
              </a:ext>
            </a:extLst>
          </p:cNvPr>
          <p:cNvSpPr txBox="1"/>
          <p:nvPr/>
        </p:nvSpPr>
        <p:spPr>
          <a:xfrm>
            <a:off x="6309067" y="5063846"/>
            <a:ext cx="184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During Training</a:t>
            </a:r>
            <a:endParaRPr lang="zh-CN" altLang="en-US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95D9DB-F991-4D14-897A-A83C4E39DEB8}"/>
              </a:ext>
            </a:extLst>
          </p:cNvPr>
          <p:cNvSpPr/>
          <p:nvPr/>
        </p:nvSpPr>
        <p:spPr>
          <a:xfrm>
            <a:off x="5032012" y="2274044"/>
            <a:ext cx="1134162" cy="732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0C2DB61-D965-4909-A4B7-530C9BCF2C5E}"/>
              </a:ext>
            </a:extLst>
          </p:cNvPr>
          <p:cNvSpPr/>
          <p:nvPr/>
        </p:nvSpPr>
        <p:spPr>
          <a:xfrm>
            <a:off x="7695325" y="1947385"/>
            <a:ext cx="1134162" cy="732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22E195-3621-47AB-9585-3D4A39DA4124}"/>
              </a:ext>
            </a:extLst>
          </p:cNvPr>
          <p:cNvSpPr/>
          <p:nvPr/>
        </p:nvSpPr>
        <p:spPr>
          <a:xfrm>
            <a:off x="6377754" y="4039059"/>
            <a:ext cx="1512369" cy="732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074E984-2171-4813-953E-5B3C0C189070}"/>
              </a:ext>
            </a:extLst>
          </p:cNvPr>
          <p:cNvSpPr/>
          <p:nvPr/>
        </p:nvSpPr>
        <p:spPr>
          <a:xfrm>
            <a:off x="8995857" y="1738131"/>
            <a:ext cx="1512369" cy="1164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4E6A5C0-156A-4646-852B-3657077DFD95}"/>
              </a:ext>
            </a:extLst>
          </p:cNvPr>
          <p:cNvSpPr/>
          <p:nvPr/>
        </p:nvSpPr>
        <p:spPr>
          <a:xfrm>
            <a:off x="3764776" y="3904989"/>
            <a:ext cx="1667127" cy="1225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66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3" grpId="0" animBg="1"/>
      <p:bldP spid="16" grpId="0"/>
      <p:bldP spid="17" grpId="0" animBg="1"/>
      <p:bldP spid="17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4" name="圆角矩形 13"/>
          <p:cNvSpPr/>
          <p:nvPr/>
        </p:nvSpPr>
        <p:spPr>
          <a:xfrm>
            <a:off x="0" y="2667000"/>
            <a:ext cx="6502399" cy="14859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2777068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0" y="40259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sp>
        <p:nvSpPr>
          <p:cNvPr id="1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r>
              <a:rPr lang="en-US" altLang="zh-CN" sz="4000" dirty="0"/>
              <a:t>Experiments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05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31"/>
    </mc:Choice>
    <mc:Fallback xmlns="">
      <p:transition advTm="173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4" name="圆角矩形 13"/>
          <p:cNvSpPr/>
          <p:nvPr/>
        </p:nvSpPr>
        <p:spPr>
          <a:xfrm>
            <a:off x="0" y="2667000"/>
            <a:ext cx="6502399" cy="14859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2777068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0" y="40259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sp>
        <p:nvSpPr>
          <p:cNvPr id="1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r>
              <a:rPr lang="en-US" altLang="zh-CN" sz="4400" dirty="0"/>
              <a:t>Pose Estimation</a:t>
            </a:r>
            <a:endParaRPr lang="zh-CN" altLang="en-US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31"/>
    </mc:Choice>
    <mc:Fallback xmlns="">
      <p:transition advTm="173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3.1 Results on MSCOCO </a:t>
            </a:r>
            <a:r>
              <a:rPr lang="en-US" altLang="zh-CN" dirty="0" err="1"/>
              <a:t>Keypoints</a:t>
            </a:r>
            <a:r>
              <a:rPr lang="en-US" altLang="zh-CN" dirty="0"/>
              <a:t> dataset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2E1615-82EF-44A9-B25C-3221B13A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33" y="1552575"/>
            <a:ext cx="6248400" cy="3752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EC88E1-98A1-4F48-A526-072129D247D7}"/>
                  </a:ext>
                </a:extLst>
              </p:cNvPr>
              <p:cNvSpPr txBox="1"/>
              <p:nvPr/>
            </p:nvSpPr>
            <p:spPr>
              <a:xfrm>
                <a:off x="7881257" y="1799771"/>
                <a:ext cx="3472542" cy="1757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意思</m:t>
                    </m:r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average precision at OKS=0.5</a:t>
                </a:r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OKS</a:t>
                </a:r>
                <a:r>
                  <a:rPr lang="zh-CN" altLang="en-US" dirty="0"/>
                  <a:t>是评判关键点是否正确的严格程度，</a:t>
                </a:r>
                <a:r>
                  <a:rPr lang="en-US" altLang="zh-CN" dirty="0"/>
                  <a:t>OKS</a:t>
                </a:r>
                <a:r>
                  <a:rPr lang="zh-CN" altLang="en-US" dirty="0"/>
                  <a:t>越大，评判越严格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EC88E1-98A1-4F48-A526-072129D24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57" y="1799771"/>
                <a:ext cx="3472542" cy="1757404"/>
              </a:xfrm>
              <a:prstGeom prst="rect">
                <a:avLst/>
              </a:prstGeom>
              <a:blipFill>
                <a:blip r:embed="rId4"/>
                <a:stretch>
                  <a:fillRect l="-1230" t="-1730" b="-4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7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3.2 Results on MPII dataset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DC31F9-41FD-4312-907C-9F8E9E707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2" y="1744183"/>
            <a:ext cx="9913257" cy="293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48D73B-C4D9-450A-A137-5FBAFC18AB3F}"/>
                  </a:ext>
                </a:extLst>
              </p:cNvPr>
              <p:cNvSpPr/>
              <p:nvPr/>
            </p:nvSpPr>
            <p:spPr>
              <a:xfrm>
                <a:off x="1095824" y="5068999"/>
                <a:ext cx="4358181" cy="36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意思</m:t>
                    </m:r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average precision at OKS=0.5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48D73B-C4D9-450A-A137-5FBAFC18A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5068999"/>
                <a:ext cx="4358181" cy="369717"/>
              </a:xfrm>
              <a:prstGeom prst="rect">
                <a:avLst/>
              </a:prstGeom>
              <a:blipFill>
                <a:blip r:embed="rId4"/>
                <a:stretch>
                  <a:fillRect l="-979" t="-10000" r="-42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3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3.3 Results of Ablation studies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661E43-3AA6-44CB-BDD0-3B1F306CD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24" y="1714500"/>
            <a:ext cx="9931552" cy="36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4" name="圆角矩形 13"/>
          <p:cNvSpPr/>
          <p:nvPr/>
        </p:nvSpPr>
        <p:spPr>
          <a:xfrm>
            <a:off x="0" y="2667000"/>
            <a:ext cx="6502399" cy="14859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2777068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0" y="40259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sp>
        <p:nvSpPr>
          <p:cNvPr id="1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r>
              <a:rPr lang="en-US" altLang="zh-CN" sz="4400" dirty="0"/>
              <a:t>Application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588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31"/>
    </mc:Choice>
    <mc:Fallback xmlns="">
      <p:transition advTm="173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4.1 Application of RMPE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4E018-3049-40C9-A094-EED4471F4C42}"/>
              </a:ext>
            </a:extLst>
          </p:cNvPr>
          <p:cNvSpPr txBox="1"/>
          <p:nvPr/>
        </p:nvSpPr>
        <p:spPr>
          <a:xfrm>
            <a:off x="1095824" y="2326105"/>
            <a:ext cx="933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结合深度视频和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RMPE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的单人彩色视频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按一定规则录制单人步行视频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给出视频打分</a:t>
            </a:r>
          </a:p>
        </p:txBody>
      </p:sp>
    </p:spTree>
    <p:extLst>
      <p:ext uri="{BB962C8B-B14F-4D97-AF65-F5344CB8AC3E}">
        <p14:creationId xmlns:p14="http://schemas.microsoft.com/office/powerpoint/2010/main" val="32065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根据应用场景的优化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B3620BAE-B7A2-4F3C-BEC8-2A13BB8F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24" y="1474392"/>
            <a:ext cx="9662524" cy="2486049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689198C-8E9A-46A0-B2F9-20F8DC26026D}"/>
              </a:ext>
            </a:extLst>
          </p:cNvPr>
          <p:cNvSpPr txBox="1"/>
          <p:nvPr/>
        </p:nvSpPr>
        <p:spPr>
          <a:xfrm>
            <a:off x="1380962" y="4369323"/>
            <a:ext cx="9687697" cy="20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分类算法的冗余问题（我们应用场景中只有单人）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因为只有单人，甚至可以考虑目标跟踪算法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的冗余问题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针对我们的应用场景，只有单人，而且视频中人一定是直立的，所以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或许有些冗余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训练数据标签的准确性，可以利用深度视频生成人物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做数据标签</a:t>
            </a:r>
          </a:p>
        </p:txBody>
      </p:sp>
    </p:spTree>
    <p:extLst>
      <p:ext uri="{BB962C8B-B14F-4D97-AF65-F5344CB8AC3E}">
        <p14:creationId xmlns:p14="http://schemas.microsoft.com/office/powerpoint/2010/main" val="27966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4" name="圆角矩形 13"/>
          <p:cNvSpPr/>
          <p:nvPr/>
        </p:nvSpPr>
        <p:spPr>
          <a:xfrm>
            <a:off x="0" y="2667000"/>
            <a:ext cx="6502399" cy="14859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2777068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0" y="40259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5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sp>
        <p:nvSpPr>
          <p:cNvPr id="1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r>
              <a:rPr lang="zh-CN" altLang="en-US" sz="4400" dirty="0"/>
              <a:t>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30986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31"/>
    </mc:Choice>
    <mc:Fallback xmlns="">
      <p:transition advTm="173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总结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B3620BAE-B7A2-4F3C-BEC8-2A13BB8F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24" y="1474392"/>
            <a:ext cx="9662524" cy="24860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F938BB-2E1B-4E59-8B74-1A993A343FB8}"/>
              </a:ext>
            </a:extLst>
          </p:cNvPr>
          <p:cNvSpPr txBox="1"/>
          <p:nvPr/>
        </p:nvSpPr>
        <p:spPr>
          <a:xfrm>
            <a:off x="1423895" y="4079101"/>
            <a:ext cx="398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贡献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E99F1B-7C31-4091-AA28-6D7581EF29DA}"/>
              </a:ext>
            </a:extLst>
          </p:cNvPr>
          <p:cNvSpPr txBox="1"/>
          <p:nvPr/>
        </p:nvSpPr>
        <p:spPr>
          <a:xfrm>
            <a:off x="6188875" y="4079101"/>
            <a:ext cx="398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57779E-BD44-4D7D-BC15-EE980A6B6EEB}"/>
              </a:ext>
            </a:extLst>
          </p:cNvPr>
          <p:cNvSpPr/>
          <p:nvPr/>
        </p:nvSpPr>
        <p:spPr>
          <a:xfrm>
            <a:off x="1553029" y="4572000"/>
            <a:ext cx="4325257" cy="204651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BC9AC3-036A-4669-B5E3-9F66A84B3795}"/>
              </a:ext>
            </a:extLst>
          </p:cNvPr>
          <p:cNvSpPr/>
          <p:nvPr/>
        </p:nvSpPr>
        <p:spPr>
          <a:xfrm>
            <a:off x="6313716" y="4572000"/>
            <a:ext cx="4325257" cy="20465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8C2BF7-295A-417A-AE36-660B260FE231}"/>
              </a:ext>
            </a:extLst>
          </p:cNvPr>
          <p:cNvSpPr txBox="1"/>
          <p:nvPr/>
        </p:nvSpPr>
        <p:spPr>
          <a:xfrm>
            <a:off x="1683657" y="4702629"/>
            <a:ext cx="4034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RMPE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</a:t>
            </a:r>
            <a:r>
              <a:rPr lang="zh-CN" altLang="en-US" dirty="0"/>
              <a:t>hree novel components: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symmetric STN with parallel SPPE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</a:t>
            </a:r>
            <a:r>
              <a:rPr lang="zh-CN" altLang="en-US" dirty="0"/>
              <a:t>arametric pose NMS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pose-guided proposals generator (PGPG)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91DFB4-6AB1-45BE-A689-124BE44C8385}"/>
              </a:ext>
            </a:extLst>
          </p:cNvPr>
          <p:cNvSpPr txBox="1"/>
          <p:nvPr/>
        </p:nvSpPr>
        <p:spPr>
          <a:xfrm>
            <a:off x="6458858" y="4668889"/>
            <a:ext cx="40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 efficiency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09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思考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D43F1286-6B56-47B7-8CC8-A9A158D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24" y="1474392"/>
            <a:ext cx="9662524" cy="248604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8D1054F-E03C-4733-AE05-D2A23F9CE244}"/>
              </a:ext>
            </a:extLst>
          </p:cNvPr>
          <p:cNvSpPr/>
          <p:nvPr/>
        </p:nvSpPr>
        <p:spPr>
          <a:xfrm>
            <a:off x="1405340" y="4607432"/>
            <a:ext cx="412645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是否真正扶正了候选框的人物？？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24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树, 户外, 建筑物, 天空&#10;&#10;已生成极高可信度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4695" cy="68580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AFF8BA97-27CA-4BBC-9C5F-D50E20640EB2}"/>
              </a:ext>
            </a:extLst>
          </p:cNvPr>
          <p:cNvSpPr/>
          <p:nvPr/>
        </p:nvSpPr>
        <p:spPr>
          <a:xfrm>
            <a:off x="4339771" y="1567543"/>
            <a:ext cx="3512457" cy="3439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/>
              <a:t>Thanks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05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8"/>
    </mc:Choice>
    <mc:Fallback xmlns="">
      <p:transition advTm="30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1.1 AI</a:t>
            </a:r>
            <a:r>
              <a:rPr lang="zh-CN" altLang="en-US" dirty="0"/>
              <a:t>识人的五重境界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1B3B82-000C-4D02-8C99-0C2DAFAD28DC}"/>
              </a:ext>
            </a:extLst>
          </p:cNvPr>
          <p:cNvGrpSpPr/>
          <p:nvPr/>
        </p:nvGrpSpPr>
        <p:grpSpPr>
          <a:xfrm>
            <a:off x="705665" y="1262742"/>
            <a:ext cx="2100218" cy="441916"/>
            <a:chOff x="705665" y="1567542"/>
            <a:chExt cx="2100218" cy="441916"/>
          </a:xfrm>
        </p:grpSpPr>
        <p:sp>
          <p:nvSpPr>
            <p:cNvPr id="20" name="矩形 1">
              <a:extLst>
                <a:ext uri="{FF2B5EF4-FFF2-40B4-BE49-F238E27FC236}">
                  <a16:creationId xmlns:a16="http://schemas.microsoft.com/office/drawing/2014/main" id="{269A16AA-163E-410D-9347-D1FEA89571E0}"/>
                </a:ext>
              </a:extLst>
            </p:cNvPr>
            <p:cNvSpPr/>
            <p:nvPr/>
          </p:nvSpPr>
          <p:spPr>
            <a:xfrm>
              <a:off x="1025199" y="1567542"/>
              <a:ext cx="1780684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  <a:spcBef>
                  <a:spcPct val="0"/>
                </a:spcBef>
                <a:buClr>
                  <a:srgbClr val="3F6AB7"/>
                </a:buClr>
              </a:pPr>
              <a:r>
                <a:rPr lang="zh-CN" altLang="en-US" sz="2000" b="1" dirty="0">
                  <a:solidFill>
                    <a:srgbClr val="017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有没有人</a:t>
              </a:r>
              <a:r>
                <a:rPr lang="en-US" altLang="zh-CN" sz="2000" b="1" dirty="0">
                  <a:solidFill>
                    <a:srgbClr val="017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?</a:t>
              </a:r>
            </a:p>
          </p:txBody>
        </p:sp>
        <p:sp>
          <p:nvSpPr>
            <p:cNvPr id="23" name="任意多边形 7">
              <a:extLst>
                <a:ext uri="{FF2B5EF4-FFF2-40B4-BE49-F238E27FC236}">
                  <a16:creationId xmlns:a16="http://schemas.microsoft.com/office/drawing/2014/main" id="{68FB564C-BBBD-4D3B-A212-1146A1A4A331}"/>
                </a:ext>
              </a:extLst>
            </p:cNvPr>
            <p:cNvSpPr/>
            <p:nvPr/>
          </p:nvSpPr>
          <p:spPr>
            <a:xfrm>
              <a:off x="705665" y="1644500"/>
              <a:ext cx="360000" cy="324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360455A-EF66-46A3-B644-5F40387CC95E}"/>
              </a:ext>
            </a:extLst>
          </p:cNvPr>
          <p:cNvGrpSpPr/>
          <p:nvPr/>
        </p:nvGrpSpPr>
        <p:grpSpPr>
          <a:xfrm>
            <a:off x="2854000" y="1255342"/>
            <a:ext cx="2100218" cy="441916"/>
            <a:chOff x="705665" y="1567542"/>
            <a:chExt cx="2100218" cy="441916"/>
          </a:xfrm>
        </p:grpSpPr>
        <p:sp>
          <p:nvSpPr>
            <p:cNvPr id="26" name="矩形 1">
              <a:extLst>
                <a:ext uri="{FF2B5EF4-FFF2-40B4-BE49-F238E27FC236}">
                  <a16:creationId xmlns:a16="http://schemas.microsoft.com/office/drawing/2014/main" id="{1D0570E8-684F-4685-96BE-AD4E218ABDE7}"/>
                </a:ext>
              </a:extLst>
            </p:cNvPr>
            <p:cNvSpPr/>
            <p:nvPr/>
          </p:nvSpPr>
          <p:spPr>
            <a:xfrm>
              <a:off x="1025199" y="1567542"/>
              <a:ext cx="1780684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  <a:spcBef>
                  <a:spcPct val="0"/>
                </a:spcBef>
                <a:buClr>
                  <a:srgbClr val="3F6AB7"/>
                </a:buClr>
              </a:pPr>
              <a:r>
                <a:rPr lang="zh-CN" altLang="en-US" sz="2000" b="1" dirty="0">
                  <a:solidFill>
                    <a:srgbClr val="017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人在哪里</a:t>
              </a:r>
              <a:r>
                <a:rPr lang="en-US" altLang="zh-CN" sz="2000" b="1" dirty="0">
                  <a:solidFill>
                    <a:srgbClr val="017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?</a:t>
              </a:r>
            </a:p>
          </p:txBody>
        </p:sp>
        <p:sp>
          <p:nvSpPr>
            <p:cNvPr id="27" name="任意多边形 7">
              <a:extLst>
                <a:ext uri="{FF2B5EF4-FFF2-40B4-BE49-F238E27FC236}">
                  <a16:creationId xmlns:a16="http://schemas.microsoft.com/office/drawing/2014/main" id="{48632BF4-E0B5-410B-BF74-DC4E2DA9608F}"/>
                </a:ext>
              </a:extLst>
            </p:cNvPr>
            <p:cNvSpPr/>
            <p:nvPr/>
          </p:nvSpPr>
          <p:spPr>
            <a:xfrm>
              <a:off x="705665" y="1644500"/>
              <a:ext cx="360000" cy="324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993247-D313-4809-BF1B-96407F47E5B4}"/>
              </a:ext>
            </a:extLst>
          </p:cNvPr>
          <p:cNvGrpSpPr/>
          <p:nvPr/>
        </p:nvGrpSpPr>
        <p:grpSpPr>
          <a:xfrm>
            <a:off x="5025665" y="1255342"/>
            <a:ext cx="2100218" cy="441916"/>
            <a:chOff x="705665" y="1567542"/>
            <a:chExt cx="2100218" cy="441916"/>
          </a:xfrm>
        </p:grpSpPr>
        <p:sp>
          <p:nvSpPr>
            <p:cNvPr id="29" name="矩形 1">
              <a:extLst>
                <a:ext uri="{FF2B5EF4-FFF2-40B4-BE49-F238E27FC236}">
                  <a16:creationId xmlns:a16="http://schemas.microsoft.com/office/drawing/2014/main" id="{874794EF-F3FE-4C71-A081-032C255EC778}"/>
                </a:ext>
              </a:extLst>
            </p:cNvPr>
            <p:cNvSpPr/>
            <p:nvPr/>
          </p:nvSpPr>
          <p:spPr>
            <a:xfrm>
              <a:off x="1025199" y="1567542"/>
              <a:ext cx="1780684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  <a:spcBef>
                  <a:spcPct val="0"/>
                </a:spcBef>
                <a:buClr>
                  <a:srgbClr val="3F6AB7"/>
                </a:buClr>
              </a:pPr>
              <a:r>
                <a:rPr lang="zh-CN" altLang="en-US" sz="2000" b="1" dirty="0">
                  <a:solidFill>
                    <a:srgbClr val="017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这个人是谁？</a:t>
              </a:r>
              <a:endParaRPr lang="en-US" altLang="zh-CN" sz="2000" b="1" dirty="0">
                <a:solidFill>
                  <a:srgbClr val="01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30" name="任意多边形 7">
              <a:extLst>
                <a:ext uri="{FF2B5EF4-FFF2-40B4-BE49-F238E27FC236}">
                  <a16:creationId xmlns:a16="http://schemas.microsoft.com/office/drawing/2014/main" id="{4389D692-4454-4AFE-A85C-9721AB9DDD21}"/>
                </a:ext>
              </a:extLst>
            </p:cNvPr>
            <p:cNvSpPr/>
            <p:nvPr/>
          </p:nvSpPr>
          <p:spPr>
            <a:xfrm>
              <a:off x="705665" y="1644500"/>
              <a:ext cx="360000" cy="324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1">
            <a:extLst>
              <a:ext uri="{FF2B5EF4-FFF2-40B4-BE49-F238E27FC236}">
                <a16:creationId xmlns:a16="http://schemas.microsoft.com/office/drawing/2014/main" id="{E159FCBA-1806-4851-904C-B7F5760A4986}"/>
              </a:ext>
            </a:extLst>
          </p:cNvPr>
          <p:cNvSpPr txBox="1"/>
          <p:nvPr/>
        </p:nvSpPr>
        <p:spPr>
          <a:xfrm>
            <a:off x="590106" y="1781616"/>
            <a:ext cx="190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 detection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1">
            <a:extLst>
              <a:ext uri="{FF2B5EF4-FFF2-40B4-BE49-F238E27FC236}">
                <a16:creationId xmlns:a16="http://schemas.microsoft.com/office/drawing/2014/main" id="{00201437-0C26-4F59-BD03-961B5666629F}"/>
              </a:ext>
            </a:extLst>
          </p:cNvPr>
          <p:cNvSpPr txBox="1"/>
          <p:nvPr/>
        </p:nvSpPr>
        <p:spPr>
          <a:xfrm>
            <a:off x="590106" y="2150948"/>
            <a:ext cx="11797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YOLO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SSD 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Faster-RCNN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9EB1E393-EC42-4325-A3B8-9CB05FE97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5" y="3055585"/>
            <a:ext cx="10800000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1">
            <a:extLst>
              <a:ext uri="{FF2B5EF4-FFF2-40B4-BE49-F238E27FC236}">
                <a16:creationId xmlns:a16="http://schemas.microsoft.com/office/drawing/2014/main" id="{59ECCA05-3F83-4E44-83E8-77110BBD0B03}"/>
              </a:ext>
            </a:extLst>
          </p:cNvPr>
          <p:cNvSpPr txBox="1"/>
          <p:nvPr/>
        </p:nvSpPr>
        <p:spPr>
          <a:xfrm>
            <a:off x="2739519" y="175796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 localization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Segmentation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ABA04AB5-A27B-47BA-9C0D-25E4F0D9CFC3}"/>
              </a:ext>
            </a:extLst>
          </p:cNvPr>
          <p:cNvSpPr txBox="1"/>
          <p:nvPr/>
        </p:nvSpPr>
        <p:spPr>
          <a:xfrm>
            <a:off x="2739519" y="256093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Mask-RCNN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19F1CA-0E11-4D14-8514-5AD0515861AB}"/>
              </a:ext>
            </a:extLst>
          </p:cNvPr>
          <p:cNvSpPr/>
          <p:nvPr/>
        </p:nvSpPr>
        <p:spPr>
          <a:xfrm>
            <a:off x="4954218" y="1753967"/>
            <a:ext cx="1934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Face identification</a:t>
            </a:r>
            <a:endParaRPr lang="zh-CN" altLang="en-US" b="1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C870F7A-1CE4-49F2-AA8F-14EC6791BD67}"/>
              </a:ext>
            </a:extLst>
          </p:cNvPr>
          <p:cNvGrpSpPr/>
          <p:nvPr/>
        </p:nvGrpSpPr>
        <p:grpSpPr>
          <a:xfrm>
            <a:off x="7125883" y="1264546"/>
            <a:ext cx="2100218" cy="441916"/>
            <a:chOff x="705665" y="1567542"/>
            <a:chExt cx="2100218" cy="441916"/>
          </a:xfrm>
        </p:grpSpPr>
        <p:sp>
          <p:nvSpPr>
            <p:cNvPr id="32" name="矩形 1">
              <a:extLst>
                <a:ext uri="{FF2B5EF4-FFF2-40B4-BE49-F238E27FC236}">
                  <a16:creationId xmlns:a16="http://schemas.microsoft.com/office/drawing/2014/main" id="{B14D6D14-606E-4DCC-A48A-4BE2E213DB28}"/>
                </a:ext>
              </a:extLst>
            </p:cNvPr>
            <p:cNvSpPr/>
            <p:nvPr/>
          </p:nvSpPr>
          <p:spPr>
            <a:xfrm>
              <a:off x="1025199" y="1567542"/>
              <a:ext cx="1780684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  <a:spcBef>
                  <a:spcPct val="0"/>
                </a:spcBef>
                <a:buClr>
                  <a:srgbClr val="3F6AB7"/>
                </a:buClr>
              </a:pPr>
              <a:r>
                <a:rPr lang="zh-CN" altLang="en-US" sz="2000" b="1" dirty="0">
                  <a:solidFill>
                    <a:srgbClr val="017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这个人状态？</a:t>
              </a:r>
              <a:endParaRPr lang="en-US" altLang="zh-CN" sz="2000" b="1" dirty="0">
                <a:solidFill>
                  <a:srgbClr val="01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33" name="任意多边形 7">
              <a:extLst>
                <a:ext uri="{FF2B5EF4-FFF2-40B4-BE49-F238E27FC236}">
                  <a16:creationId xmlns:a16="http://schemas.microsoft.com/office/drawing/2014/main" id="{F7729B45-8CA7-4513-B97A-D18AA63A68F6}"/>
                </a:ext>
              </a:extLst>
            </p:cNvPr>
            <p:cNvSpPr/>
            <p:nvPr/>
          </p:nvSpPr>
          <p:spPr>
            <a:xfrm>
              <a:off x="705665" y="1644500"/>
              <a:ext cx="360000" cy="324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025A129-9CAA-45BB-B3BE-3DE1F01E2242}"/>
              </a:ext>
            </a:extLst>
          </p:cNvPr>
          <p:cNvSpPr/>
          <p:nvPr/>
        </p:nvSpPr>
        <p:spPr>
          <a:xfrm>
            <a:off x="7065684" y="1742462"/>
            <a:ext cx="1714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pose estimation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2241E4-A857-44ED-9370-D7FB97D4FF67}"/>
              </a:ext>
            </a:extLst>
          </p:cNvPr>
          <p:cNvSpPr/>
          <p:nvPr/>
        </p:nvSpPr>
        <p:spPr>
          <a:xfrm>
            <a:off x="9177150" y="1746493"/>
            <a:ext cx="29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Sequence action recognition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 </a:t>
            </a:r>
            <a:endParaRPr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FF2E1BF-782E-432F-9BB4-0D98A6ABA76E}"/>
              </a:ext>
            </a:extLst>
          </p:cNvPr>
          <p:cNvGrpSpPr/>
          <p:nvPr/>
        </p:nvGrpSpPr>
        <p:grpSpPr>
          <a:xfrm>
            <a:off x="9243160" y="1255342"/>
            <a:ext cx="2100218" cy="441916"/>
            <a:chOff x="705665" y="1567542"/>
            <a:chExt cx="2100218" cy="441916"/>
          </a:xfrm>
        </p:grpSpPr>
        <p:sp>
          <p:nvSpPr>
            <p:cNvPr id="37" name="矩形 1">
              <a:extLst>
                <a:ext uri="{FF2B5EF4-FFF2-40B4-BE49-F238E27FC236}">
                  <a16:creationId xmlns:a16="http://schemas.microsoft.com/office/drawing/2014/main" id="{91999C8B-7177-4379-9E76-43F5491F95F1}"/>
                </a:ext>
              </a:extLst>
            </p:cNvPr>
            <p:cNvSpPr/>
            <p:nvPr/>
          </p:nvSpPr>
          <p:spPr>
            <a:xfrm>
              <a:off x="1025199" y="1567542"/>
              <a:ext cx="1780684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  <a:spcBef>
                  <a:spcPct val="0"/>
                </a:spcBef>
                <a:buClr>
                  <a:srgbClr val="3F6AB7"/>
                </a:buClr>
              </a:pPr>
              <a:r>
                <a:rPr lang="zh-CN" altLang="en-US" sz="2000" b="1" dirty="0">
                  <a:solidFill>
                    <a:srgbClr val="017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在做什么？</a:t>
              </a:r>
              <a:endParaRPr lang="en-US" altLang="zh-CN" sz="2000" b="1" dirty="0">
                <a:solidFill>
                  <a:srgbClr val="01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39" name="任意多边形 7">
              <a:extLst>
                <a:ext uri="{FF2B5EF4-FFF2-40B4-BE49-F238E27FC236}">
                  <a16:creationId xmlns:a16="http://schemas.microsoft.com/office/drawing/2014/main" id="{2C8D39E3-B911-42DD-A321-3D1B6FB7ECF0}"/>
                </a:ext>
              </a:extLst>
            </p:cNvPr>
            <p:cNvSpPr/>
            <p:nvPr/>
          </p:nvSpPr>
          <p:spPr>
            <a:xfrm>
              <a:off x="705665" y="1644500"/>
              <a:ext cx="360000" cy="324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文本框 1">
            <a:extLst>
              <a:ext uri="{FF2B5EF4-FFF2-40B4-BE49-F238E27FC236}">
                <a16:creationId xmlns:a16="http://schemas.microsoft.com/office/drawing/2014/main" id="{396B5721-A818-4D18-BE9B-73E7099B4E6F}"/>
              </a:ext>
            </a:extLst>
          </p:cNvPr>
          <p:cNvSpPr txBox="1"/>
          <p:nvPr/>
        </p:nvSpPr>
        <p:spPr>
          <a:xfrm>
            <a:off x="7061991" y="2335523"/>
            <a:ext cx="1998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Openpose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AlphaPose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GaitSet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1">
            <a:extLst>
              <a:ext uri="{FF2B5EF4-FFF2-40B4-BE49-F238E27FC236}">
                <a16:creationId xmlns:a16="http://schemas.microsoft.com/office/drawing/2014/main" id="{A97DFF58-424E-4E8B-A220-C6C3F3B8A8C5}"/>
              </a:ext>
            </a:extLst>
          </p:cNvPr>
          <p:cNvSpPr txBox="1"/>
          <p:nvPr/>
        </p:nvSpPr>
        <p:spPr>
          <a:xfrm>
            <a:off x="4978117" y="2344727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Facenet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VGGface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6FA4C4-86FD-49BE-9FD3-F4CCDF09A172}"/>
              </a:ext>
            </a:extLst>
          </p:cNvPr>
          <p:cNvSpPr/>
          <p:nvPr/>
        </p:nvSpPr>
        <p:spPr>
          <a:xfrm>
            <a:off x="2814656" y="1007692"/>
            <a:ext cx="9380553" cy="5412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3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1862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2 -0.00463 L 0.35834 -0.004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34 -0.00487 L 0.53542 -0.008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81B4500-A0A3-4C8F-A50E-36408115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什么是人体姿态估计？</a:t>
            </a:r>
          </a:p>
        </p:txBody>
      </p:sp>
      <p:pic>
        <p:nvPicPr>
          <p:cNvPr id="2052" name="Picture 4" descr="preview">
            <a:extLst>
              <a:ext uri="{FF2B5EF4-FFF2-40B4-BE49-F238E27FC236}">
                <a16:creationId xmlns:a16="http://schemas.microsoft.com/office/drawing/2014/main" id="{796B7491-685D-43BB-BBA7-FAE44F15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2" y="3100439"/>
            <a:ext cx="2877687" cy="304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E9D6DFF-9A68-45BC-B11B-D8268321A69F}"/>
              </a:ext>
            </a:extLst>
          </p:cNvPr>
          <p:cNvGrpSpPr/>
          <p:nvPr/>
        </p:nvGrpSpPr>
        <p:grpSpPr>
          <a:xfrm>
            <a:off x="1208972" y="1701451"/>
            <a:ext cx="3981209" cy="976116"/>
            <a:chOff x="1049349" y="1992923"/>
            <a:chExt cx="3981209" cy="97611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C8465E5-F768-43B6-B28F-1375730ABDA0}"/>
                </a:ext>
              </a:extLst>
            </p:cNvPr>
            <p:cNvSpPr txBox="1"/>
            <p:nvPr/>
          </p:nvSpPr>
          <p:spPr>
            <a:xfrm>
              <a:off x="1049349" y="1992923"/>
              <a:ext cx="398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p"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关键点识别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&amp;&amp;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B33C5D3-1590-4C7C-B7D0-B094777278B3}"/>
                </a:ext>
              </a:extLst>
            </p:cNvPr>
            <p:cNvSpPr txBox="1"/>
            <p:nvPr/>
          </p:nvSpPr>
          <p:spPr>
            <a:xfrm>
              <a:off x="1340104" y="2384264"/>
              <a:ext cx="33996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通过对人体关键点在空间中的排列，可以对人体姿态进行估计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EEF6B4-0807-4FAD-B6FB-EE61F5F02016}"/>
              </a:ext>
            </a:extLst>
          </p:cNvPr>
          <p:cNvGrpSpPr/>
          <p:nvPr/>
        </p:nvGrpSpPr>
        <p:grpSpPr>
          <a:xfrm>
            <a:off x="6096000" y="1701451"/>
            <a:ext cx="3981209" cy="4094063"/>
            <a:chOff x="6096000" y="1701451"/>
            <a:chExt cx="3981209" cy="409406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2658413-BFDF-47E1-B3E9-7D6EB5AAB366}"/>
                </a:ext>
              </a:extLst>
            </p:cNvPr>
            <p:cNvGrpSpPr/>
            <p:nvPr/>
          </p:nvGrpSpPr>
          <p:grpSpPr>
            <a:xfrm>
              <a:off x="6096000" y="1701451"/>
              <a:ext cx="3981209" cy="983305"/>
              <a:chOff x="1049349" y="3059668"/>
              <a:chExt cx="3981209" cy="983305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6B964B5-BCAE-4484-9944-BB0B135B55C0}"/>
                  </a:ext>
                </a:extLst>
              </p:cNvPr>
              <p:cNvSpPr txBox="1"/>
              <p:nvPr/>
            </p:nvSpPr>
            <p:spPr>
              <a:xfrm>
                <a:off x="1049349" y="3059668"/>
                <a:ext cx="3981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增加时间序列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A888393-7BCB-4EEA-BC17-2D969F6DDE87}"/>
                  </a:ext>
                </a:extLst>
              </p:cNvPr>
              <p:cNvSpPr txBox="1"/>
              <p:nvPr/>
            </p:nvSpPr>
            <p:spPr>
              <a:xfrm>
                <a:off x="1340103" y="3458198"/>
                <a:ext cx="33996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通过对人体关键点在空间中的排列，更准确的姿态估计</a:t>
                </a:r>
              </a:p>
            </p:txBody>
          </p:sp>
        </p:grpSp>
        <p:pic>
          <p:nvPicPr>
            <p:cNvPr id="4098" name="Picture 2" descr="preview">
              <a:extLst>
                <a:ext uri="{FF2B5EF4-FFF2-40B4-BE49-F238E27FC236}">
                  <a16:creationId xmlns:a16="http://schemas.microsoft.com/office/drawing/2014/main" id="{E5A9B820-0393-4CB8-B463-4569C22C8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6754" y="3204710"/>
              <a:ext cx="3108965" cy="259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535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81B4500-A0A3-4C8F-A50E-36408115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一般方法及其弊端</a:t>
            </a:r>
          </a:p>
        </p:txBody>
      </p:sp>
      <p:sp>
        <p:nvSpPr>
          <p:cNvPr id="4" name="文本框 13">
            <a:extLst>
              <a:ext uri="{FF2B5EF4-FFF2-40B4-BE49-F238E27FC236}">
                <a16:creationId xmlns:a16="http://schemas.microsoft.com/office/drawing/2014/main" id="{1D8EF199-8D6C-472B-BE67-16524EFE456F}"/>
              </a:ext>
            </a:extLst>
          </p:cNvPr>
          <p:cNvSpPr txBox="1"/>
          <p:nvPr/>
        </p:nvSpPr>
        <p:spPr>
          <a:xfrm>
            <a:off x="1262807" y="1928300"/>
            <a:ext cx="3981209" cy="400110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3F6AB7"/>
              </a:buCl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Down-top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OpenPose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EAE012AD-FBE4-4FF8-9EFB-4757F94D7D6E}"/>
              </a:ext>
            </a:extLst>
          </p:cNvPr>
          <p:cNvSpPr txBox="1"/>
          <p:nvPr/>
        </p:nvSpPr>
        <p:spPr>
          <a:xfrm>
            <a:off x="6638265" y="1928300"/>
            <a:ext cx="3981209" cy="400110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3F6AB7"/>
              </a:buCl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Top-down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RMPE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46C495-8B0C-432F-B5F9-BCD899575B11}"/>
              </a:ext>
            </a:extLst>
          </p:cNvPr>
          <p:cNvSpPr txBox="1"/>
          <p:nvPr/>
        </p:nvSpPr>
        <p:spPr>
          <a:xfrm>
            <a:off x="1262807" y="3141207"/>
            <a:ext cx="398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识别图像中的所有关键点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E6936A-DFEA-4559-B285-96E24A9FB318}"/>
              </a:ext>
            </a:extLst>
          </p:cNvPr>
          <p:cNvSpPr txBox="1"/>
          <p:nvPr/>
        </p:nvSpPr>
        <p:spPr>
          <a:xfrm>
            <a:off x="1262807" y="3479761"/>
            <a:ext cx="398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关键点聚类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7849A9-878C-489E-A662-A38E93EAA148}"/>
              </a:ext>
            </a:extLst>
          </p:cNvPr>
          <p:cNvSpPr txBox="1"/>
          <p:nvPr/>
        </p:nvSpPr>
        <p:spPr>
          <a:xfrm>
            <a:off x="1208972" y="2675402"/>
            <a:ext cx="398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2AE661-ACD3-4B53-896E-06B41C05F2AF}"/>
              </a:ext>
            </a:extLst>
          </p:cNvPr>
          <p:cNvSpPr txBox="1"/>
          <p:nvPr/>
        </p:nvSpPr>
        <p:spPr>
          <a:xfrm>
            <a:off x="1208972" y="4085130"/>
            <a:ext cx="398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弊端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629622-65BA-4386-BEC4-BAA920EE9C50}"/>
              </a:ext>
            </a:extLst>
          </p:cNvPr>
          <p:cNvSpPr txBox="1"/>
          <p:nvPr/>
        </p:nvSpPr>
        <p:spPr>
          <a:xfrm>
            <a:off x="1262807" y="4552000"/>
            <a:ext cx="398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人比较拥挤的时候会匹配错乱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9479AE-8F24-4148-81BC-AC84DEEEB14B}"/>
              </a:ext>
            </a:extLst>
          </p:cNvPr>
          <p:cNvSpPr txBox="1"/>
          <p:nvPr/>
        </p:nvSpPr>
        <p:spPr>
          <a:xfrm>
            <a:off x="1262807" y="4890554"/>
            <a:ext cx="398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没有一个全局视角辅助来识别关键点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1FF5D5-1D96-4ABF-A243-3E066667BB48}"/>
              </a:ext>
            </a:extLst>
          </p:cNvPr>
          <p:cNvSpPr txBox="1"/>
          <p:nvPr/>
        </p:nvSpPr>
        <p:spPr>
          <a:xfrm>
            <a:off x="6638265" y="3141207"/>
            <a:ext cx="398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目标检测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生成人物候选框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CFD624-EA98-4EFB-BAFF-92D7893C8CED}"/>
              </a:ext>
            </a:extLst>
          </p:cNvPr>
          <p:cNvSpPr txBox="1"/>
          <p:nvPr/>
        </p:nvSpPr>
        <p:spPr>
          <a:xfrm>
            <a:off x="6638265" y="3479761"/>
            <a:ext cx="398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单人关键点识别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6A75F4-105B-4F5C-B6FA-644DE0DDA4F4}"/>
              </a:ext>
            </a:extLst>
          </p:cNvPr>
          <p:cNvSpPr txBox="1"/>
          <p:nvPr/>
        </p:nvSpPr>
        <p:spPr>
          <a:xfrm>
            <a:off x="6584430" y="2675402"/>
            <a:ext cx="398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1318B7-9298-41AD-968D-8AA4B93A936B}"/>
              </a:ext>
            </a:extLst>
          </p:cNvPr>
          <p:cNvSpPr txBox="1"/>
          <p:nvPr/>
        </p:nvSpPr>
        <p:spPr>
          <a:xfrm>
            <a:off x="6584429" y="4085130"/>
            <a:ext cx="398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弊端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355910-42DF-4C29-80B3-D69DBD3BA740}"/>
              </a:ext>
            </a:extLst>
          </p:cNvPr>
          <p:cNvSpPr txBox="1"/>
          <p:nvPr/>
        </p:nvSpPr>
        <p:spPr>
          <a:xfrm>
            <a:off x="6638265" y="4552000"/>
            <a:ext cx="398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准确度极大的依赖于候选框的质量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C140B2-625B-446A-BE7D-E94A4E1C09AE}"/>
              </a:ext>
            </a:extLst>
          </p:cNvPr>
          <p:cNvSpPr txBox="1"/>
          <p:nvPr/>
        </p:nvSpPr>
        <p:spPr>
          <a:xfrm>
            <a:off x="6638265" y="4890554"/>
            <a:ext cx="398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耗时几乎和候选框个数成正比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9937205-C25A-4810-BF97-8A3BE26B165C}"/>
              </a:ext>
            </a:extLst>
          </p:cNvPr>
          <p:cNvGrpSpPr/>
          <p:nvPr/>
        </p:nvGrpSpPr>
        <p:grpSpPr>
          <a:xfrm>
            <a:off x="6638265" y="3700662"/>
            <a:ext cx="3671462" cy="1189892"/>
            <a:chOff x="6638265" y="3700662"/>
            <a:chExt cx="3671462" cy="118989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37CF199-5FCF-4065-8D75-94B2825074B5}"/>
                </a:ext>
              </a:extLst>
            </p:cNvPr>
            <p:cNvSpPr/>
            <p:nvPr/>
          </p:nvSpPr>
          <p:spPr>
            <a:xfrm>
              <a:off x="6638265" y="4062984"/>
              <a:ext cx="3554247" cy="8275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B49E595-951F-47A2-ABBA-1027C0C72B91}"/>
                </a:ext>
              </a:extLst>
            </p:cNvPr>
            <p:cNvSpPr txBox="1"/>
            <p:nvPr/>
          </p:nvSpPr>
          <p:spPr>
            <a:xfrm>
              <a:off x="9317107" y="3700662"/>
              <a:ext cx="992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RMPE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093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4" name="圆角矩形 13"/>
          <p:cNvSpPr/>
          <p:nvPr/>
        </p:nvSpPr>
        <p:spPr>
          <a:xfrm>
            <a:off x="0" y="2667000"/>
            <a:ext cx="6502399" cy="14859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2777068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0" y="40259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sp>
        <p:nvSpPr>
          <p:cNvPr id="1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r>
              <a:rPr lang="en-US" altLang="zh-CN" sz="4000" dirty="0"/>
              <a:t>RMPE—</a:t>
            </a:r>
            <a:r>
              <a:rPr lang="zh-CN" altLang="en-US" sz="4000" dirty="0"/>
              <a:t>网络架构</a:t>
            </a:r>
          </a:p>
        </p:txBody>
      </p:sp>
    </p:spTree>
    <p:extLst>
      <p:ext uri="{BB962C8B-B14F-4D97-AF65-F5344CB8AC3E}">
        <p14:creationId xmlns:p14="http://schemas.microsoft.com/office/powerpoint/2010/main" val="190908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31"/>
    </mc:Choice>
    <mc:Fallback xmlns="">
      <p:transition advTm="17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81B4500-A0A3-4C8F-A50E-36408115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STN-Spatial Transformer Networks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8D5BD8-B53C-4858-A5C3-E2D8082093FD}"/>
              </a:ext>
            </a:extLst>
          </p:cNvPr>
          <p:cNvSpPr/>
          <p:nvPr/>
        </p:nvSpPr>
        <p:spPr>
          <a:xfrm>
            <a:off x="2792726" y="1930559"/>
            <a:ext cx="1537046" cy="1090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Human Detector</a:t>
            </a:r>
            <a:endParaRPr lang="zh-CN" altLang="en-US" sz="28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B59FC95C-FE9B-4922-B650-24843E2094AF}"/>
              </a:ext>
            </a:extLst>
          </p:cNvPr>
          <p:cNvSpPr/>
          <p:nvPr/>
        </p:nvSpPr>
        <p:spPr>
          <a:xfrm rot="16200000">
            <a:off x="5160112" y="1490363"/>
            <a:ext cx="390144" cy="2050824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713644-BDA7-4823-B282-C1F56C29A0FE}"/>
              </a:ext>
            </a:extLst>
          </p:cNvPr>
          <p:cNvSpPr/>
          <p:nvPr/>
        </p:nvSpPr>
        <p:spPr>
          <a:xfrm>
            <a:off x="6380596" y="1930559"/>
            <a:ext cx="1731264" cy="117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SPPE</a:t>
            </a:r>
          </a:p>
          <a:p>
            <a:pPr algn="ctr"/>
            <a:r>
              <a:rPr lang="en-US" altLang="zh-CN" b="1" dirty="0">
                <a:latin typeface="+mj-lt"/>
                <a:cs typeface="Times New Roman" panose="02020603050405020304" pitchFamily="18" charset="0"/>
              </a:rPr>
              <a:t>Single Person Pose Estimation</a:t>
            </a:r>
            <a:endParaRPr lang="en-US" altLang="zh-CN" sz="280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BDA1DB3-B8B9-44EA-A9B9-110DB57CDA0A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018665" y="3021304"/>
            <a:ext cx="1542584" cy="68151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2C6F92-7BD8-40C2-B271-3CF6BE83969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561249" y="3021304"/>
            <a:ext cx="1793935" cy="66868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D2F3BC5-8CEB-4E73-BBC8-5B0D53C910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355184" y="3100991"/>
            <a:ext cx="1891044" cy="58899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B766507-940F-46CE-9F2B-0869B1675249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7246228" y="3100991"/>
            <a:ext cx="1508781" cy="58745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0A7A33F-D376-4A59-93F6-E9D69B73C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24" y="3702814"/>
            <a:ext cx="2338393" cy="25910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6332EB-01FF-46F0-A807-7EE06363C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06" r="35680"/>
          <a:stretch/>
        </p:blipFill>
        <p:spPr>
          <a:xfrm>
            <a:off x="5099538" y="3702814"/>
            <a:ext cx="996462" cy="2591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532082-4CED-4F72-9BC0-99E684254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9"/>
          <a:stretch/>
        </p:blipFill>
        <p:spPr>
          <a:xfrm>
            <a:off x="8237560" y="3702814"/>
            <a:ext cx="1034898" cy="2592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D2182FE-85A8-4795-8C33-D81B1E9959FD}"/>
              </a:ext>
            </a:extLst>
          </p:cNvPr>
          <p:cNvSpPr/>
          <p:nvPr/>
        </p:nvSpPr>
        <p:spPr>
          <a:xfrm>
            <a:off x="4777190" y="3429000"/>
            <a:ext cx="1508781" cy="295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2C84EB-774B-4976-822E-11FFED57F929}"/>
              </a:ext>
            </a:extLst>
          </p:cNvPr>
          <p:cNvSpPr txBox="1"/>
          <p:nvPr/>
        </p:nvSpPr>
        <p:spPr>
          <a:xfrm>
            <a:off x="6300706" y="3802964"/>
            <a:ext cx="193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人物倾斜严重影响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SPPE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的效果</a:t>
            </a:r>
          </a:p>
        </p:txBody>
      </p:sp>
    </p:spTree>
    <p:extLst>
      <p:ext uri="{BB962C8B-B14F-4D97-AF65-F5344CB8AC3E}">
        <p14:creationId xmlns:p14="http://schemas.microsoft.com/office/powerpoint/2010/main" val="42053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347"/>
    </mc:Choice>
    <mc:Fallback xmlns="">
      <p:transition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2.1 STN-Spatial Transformer Networks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0101FD-387F-4516-8819-197CC212D343}"/>
              </a:ext>
            </a:extLst>
          </p:cNvPr>
          <p:cNvSpPr txBox="1"/>
          <p:nvPr/>
        </p:nvSpPr>
        <p:spPr>
          <a:xfrm>
            <a:off x="611095" y="1596879"/>
            <a:ext cx="398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二维仿射变换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2CDF78C-9A45-453E-9FEC-060D1067AA6A}"/>
              </a:ext>
            </a:extLst>
          </p:cNvPr>
          <p:cNvGrpSpPr/>
          <p:nvPr/>
        </p:nvGrpSpPr>
        <p:grpSpPr>
          <a:xfrm>
            <a:off x="611095" y="4050043"/>
            <a:ext cx="4828413" cy="2186634"/>
            <a:chOff x="611095" y="4050043"/>
            <a:chExt cx="4828413" cy="218663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BB4C0F0-0626-4B11-BCD2-152111E2C968}"/>
                </a:ext>
              </a:extLst>
            </p:cNvPr>
            <p:cNvSpPr/>
            <p:nvPr/>
          </p:nvSpPr>
          <p:spPr>
            <a:xfrm>
              <a:off x="611095" y="4050043"/>
              <a:ext cx="4828413" cy="21866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13">
              <a:extLst>
                <a:ext uri="{FF2B5EF4-FFF2-40B4-BE49-F238E27FC236}">
                  <a16:creationId xmlns:a16="http://schemas.microsoft.com/office/drawing/2014/main" id="{2BC990CC-4E79-4BD5-B64B-81C834A807EB}"/>
                </a:ext>
              </a:extLst>
            </p:cNvPr>
            <p:cNvSpPr txBox="1"/>
            <p:nvPr/>
          </p:nvSpPr>
          <p:spPr>
            <a:xfrm>
              <a:off x="611095" y="5833149"/>
              <a:ext cx="1545951" cy="400110"/>
            </a:xfrm>
            <a:prstGeom prst="rect">
              <a:avLst/>
            </a:prstGeom>
            <a:solidFill>
              <a:srgbClr val="0171C5"/>
            </a:solidFill>
            <a:ln>
              <a:solidFill>
                <a:srgbClr val="0171C5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3F6AB7"/>
                </a:buCl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平移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08F4EA9-BBE7-4444-9CA0-81296A9385F9}"/>
              </a:ext>
            </a:extLst>
          </p:cNvPr>
          <p:cNvSpPr/>
          <p:nvPr/>
        </p:nvSpPr>
        <p:spPr>
          <a:xfrm>
            <a:off x="2937010" y="1678743"/>
            <a:ext cx="7273790" cy="237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3">
            <a:extLst>
              <a:ext uri="{FF2B5EF4-FFF2-40B4-BE49-F238E27FC236}">
                <a16:creationId xmlns:a16="http://schemas.microsoft.com/office/drawing/2014/main" id="{0B308E0F-E8F6-48F5-8C37-B96E92A266D4}"/>
              </a:ext>
            </a:extLst>
          </p:cNvPr>
          <p:cNvSpPr txBox="1"/>
          <p:nvPr/>
        </p:nvSpPr>
        <p:spPr>
          <a:xfrm>
            <a:off x="5562953" y="3661935"/>
            <a:ext cx="1545951" cy="400110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square" rtlCol="0">
            <a:spAutoFit/>
          </a:bodyPr>
          <a:lstStyle/>
          <a:p>
            <a:pPr algn="ctr">
              <a:buClr>
                <a:srgbClr val="3F6AB7"/>
              </a:buClr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4D1EE0D-7A5E-4A7F-9918-ECB0C18EC27E}"/>
              </a:ext>
            </a:extLst>
          </p:cNvPr>
          <p:cNvGrpSpPr/>
          <p:nvPr/>
        </p:nvGrpSpPr>
        <p:grpSpPr>
          <a:xfrm>
            <a:off x="6840785" y="4131907"/>
            <a:ext cx="4828413" cy="2186634"/>
            <a:chOff x="611095" y="4050043"/>
            <a:chExt cx="4828413" cy="218663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5FC4297-4DC6-494E-9F88-8906C0B8AD91}"/>
                </a:ext>
              </a:extLst>
            </p:cNvPr>
            <p:cNvSpPr/>
            <p:nvPr/>
          </p:nvSpPr>
          <p:spPr>
            <a:xfrm>
              <a:off x="611095" y="4050043"/>
              <a:ext cx="4828413" cy="21866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3">
              <a:extLst>
                <a:ext uri="{FF2B5EF4-FFF2-40B4-BE49-F238E27FC236}">
                  <a16:creationId xmlns:a16="http://schemas.microsoft.com/office/drawing/2014/main" id="{0E7BB4E1-06F7-4C9D-B454-D899DFBE4DDE}"/>
                </a:ext>
              </a:extLst>
            </p:cNvPr>
            <p:cNvSpPr txBox="1"/>
            <p:nvPr/>
          </p:nvSpPr>
          <p:spPr>
            <a:xfrm>
              <a:off x="3893557" y="5836567"/>
              <a:ext cx="1545951" cy="400110"/>
            </a:xfrm>
            <a:prstGeom prst="rect">
              <a:avLst/>
            </a:prstGeom>
            <a:solidFill>
              <a:srgbClr val="0171C5"/>
            </a:solidFill>
            <a:ln>
              <a:solidFill>
                <a:srgbClr val="0171C5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3F6AB7"/>
                </a:buCl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缩放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4BC472-8257-4755-8211-A24735080B53}"/>
                  </a:ext>
                </a:extLst>
              </p:cNvPr>
              <p:cNvSpPr txBox="1"/>
              <p:nvPr/>
            </p:nvSpPr>
            <p:spPr>
              <a:xfrm>
                <a:off x="775710" y="4422608"/>
                <a:ext cx="4413772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4BC472-8257-4755-8211-A2473508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10" y="4422608"/>
                <a:ext cx="4413772" cy="1037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CE0A68A-A724-4135-A323-6C3A7179A373}"/>
                  </a:ext>
                </a:extLst>
              </p:cNvPr>
              <p:cNvSpPr txBox="1"/>
              <p:nvPr/>
            </p:nvSpPr>
            <p:spPr>
              <a:xfrm>
                <a:off x="7027951" y="4422608"/>
                <a:ext cx="4455259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CE0A68A-A724-4135-A323-6C3A7179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951" y="4422608"/>
                <a:ext cx="4455259" cy="1037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987F893-88A3-4AC7-9DE5-DFE84D063575}"/>
                  </a:ext>
                </a:extLst>
              </p:cNvPr>
              <p:cNvSpPr txBox="1"/>
              <p:nvPr/>
            </p:nvSpPr>
            <p:spPr>
              <a:xfrm>
                <a:off x="3025301" y="2212005"/>
                <a:ext cx="6819239" cy="1006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b="0" i="1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987F893-88A3-4AC7-9DE5-DFE84D06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01" y="2212005"/>
                <a:ext cx="6819239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1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2.1 STN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0101FD-387F-4516-8819-197CC212D343}"/>
              </a:ext>
            </a:extLst>
          </p:cNvPr>
          <p:cNvSpPr txBox="1"/>
          <p:nvPr/>
        </p:nvSpPr>
        <p:spPr>
          <a:xfrm>
            <a:off x="611095" y="1596879"/>
            <a:ext cx="398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二维仿射变换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BCFD746-8D2C-4FB9-BA74-636CF0188108}"/>
                  </a:ext>
                </a:extLst>
              </p:cNvPr>
              <p:cNvSpPr/>
              <p:nvPr/>
            </p:nvSpPr>
            <p:spPr>
              <a:xfrm>
                <a:off x="884875" y="2242372"/>
                <a:ext cx="8983025" cy="870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BCFD746-8D2C-4FB9-BA74-636CF0188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" y="2242372"/>
                <a:ext cx="8983025" cy="870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A1C86482-65EA-4258-B60E-309EAE6C7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93" y="3801485"/>
            <a:ext cx="2428221" cy="261579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B6A9DDB-0A3E-49D2-8FC2-6E2093B2E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2" y="3801485"/>
            <a:ext cx="2428221" cy="2615794"/>
          </a:xfrm>
          <a:prstGeom prst="rect">
            <a:avLst/>
          </a:prstGeom>
        </p:spPr>
      </p:pic>
      <p:sp>
        <p:nvSpPr>
          <p:cNvPr id="28" name="箭头: 下 27">
            <a:extLst>
              <a:ext uri="{FF2B5EF4-FFF2-40B4-BE49-F238E27FC236}">
                <a16:creationId xmlns:a16="http://schemas.microsoft.com/office/drawing/2014/main" id="{77EE8A96-9C02-4AF5-B8B7-2D5AA1FB5C5A}"/>
              </a:ext>
            </a:extLst>
          </p:cNvPr>
          <p:cNvSpPr/>
          <p:nvPr/>
        </p:nvSpPr>
        <p:spPr>
          <a:xfrm rot="16200000">
            <a:off x="3083506" y="4824145"/>
            <a:ext cx="390144" cy="570474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025BD7C-57F1-4316-95FA-CCC2FD1CA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889" y="3539895"/>
            <a:ext cx="1224110" cy="2764800"/>
          </a:xfrm>
          <a:prstGeom prst="rect">
            <a:avLst/>
          </a:prstGeom>
        </p:spPr>
      </p:pic>
      <p:sp>
        <p:nvSpPr>
          <p:cNvPr id="30" name="箭头: 下 29">
            <a:extLst>
              <a:ext uri="{FF2B5EF4-FFF2-40B4-BE49-F238E27FC236}">
                <a16:creationId xmlns:a16="http://schemas.microsoft.com/office/drawing/2014/main" id="{BF7EF341-1E73-4D79-9C76-09B9B5581A03}"/>
              </a:ext>
            </a:extLst>
          </p:cNvPr>
          <p:cNvSpPr/>
          <p:nvPr/>
        </p:nvSpPr>
        <p:spPr>
          <a:xfrm rot="16200000">
            <a:off x="8271761" y="4516489"/>
            <a:ext cx="390144" cy="570474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236070F-2983-4850-9052-B9BCD120E8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602"/>
          <a:stretch/>
        </p:blipFill>
        <p:spPr>
          <a:xfrm>
            <a:off x="8761667" y="3539895"/>
            <a:ext cx="873984" cy="2764800"/>
          </a:xfrm>
          <a:prstGeom prst="rect">
            <a:avLst/>
          </a:prstGeom>
        </p:spPr>
      </p:pic>
      <p:sp>
        <p:nvSpPr>
          <p:cNvPr id="33" name="箭头: 下 32">
            <a:extLst>
              <a:ext uri="{FF2B5EF4-FFF2-40B4-BE49-F238E27FC236}">
                <a16:creationId xmlns:a16="http://schemas.microsoft.com/office/drawing/2014/main" id="{04D144FD-7800-4758-8A2B-249E0CDA5E36}"/>
              </a:ext>
            </a:extLst>
          </p:cNvPr>
          <p:cNvSpPr/>
          <p:nvPr/>
        </p:nvSpPr>
        <p:spPr>
          <a:xfrm rot="16200000">
            <a:off x="9845146" y="4416352"/>
            <a:ext cx="390144" cy="770747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4E81EE-A8F4-4DFE-8AA9-DC79CF43CBB6}"/>
              </a:ext>
            </a:extLst>
          </p:cNvPr>
          <p:cNvSpPr txBox="1"/>
          <p:nvPr/>
        </p:nvSpPr>
        <p:spPr>
          <a:xfrm>
            <a:off x="6624852" y="1873040"/>
            <a:ext cx="151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STN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CBDC1D-E7A7-4A65-A950-437D3FA51F16}"/>
              </a:ext>
            </a:extLst>
          </p:cNvPr>
          <p:cNvSpPr txBox="1"/>
          <p:nvPr/>
        </p:nvSpPr>
        <p:spPr>
          <a:xfrm>
            <a:off x="2993341" y="4627466"/>
            <a:ext cx="57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STN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40F12FE-8B3D-4DE9-9B3B-D0B1533AEBF8}"/>
              </a:ext>
            </a:extLst>
          </p:cNvPr>
          <p:cNvSpPr txBox="1"/>
          <p:nvPr/>
        </p:nvSpPr>
        <p:spPr>
          <a:xfrm>
            <a:off x="8140606" y="4368710"/>
            <a:ext cx="57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STN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54666EE-26C4-46D4-BD82-A0EBD31B2CF9}"/>
              </a:ext>
            </a:extLst>
          </p:cNvPr>
          <p:cNvSpPr txBox="1"/>
          <p:nvPr/>
        </p:nvSpPr>
        <p:spPr>
          <a:xfrm>
            <a:off x="9617852" y="4369835"/>
            <a:ext cx="77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SDTN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B59B68-5BC7-4615-9A37-282B9B5D2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4785" y="3531910"/>
            <a:ext cx="1224110" cy="27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9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47"/>
    </mc:Choice>
    <mc:Fallback xmlns="">
      <p:transition advTm="6347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1694</Words>
  <Application>Microsoft Office PowerPoint</Application>
  <PresentationFormat>Widescreen</PresentationFormat>
  <Paragraphs>245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微軟正黑體</vt:lpstr>
      <vt:lpstr>等线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PowerPoint Presentation</vt:lpstr>
      <vt:lpstr>Pose Estimation</vt:lpstr>
      <vt:lpstr>1.1 AI识人的五重境界</vt:lpstr>
      <vt:lpstr>1.2 什么是人体姿态估计？</vt:lpstr>
      <vt:lpstr>1.3 一般方法及其弊端</vt:lpstr>
      <vt:lpstr>RMPE—网络架构</vt:lpstr>
      <vt:lpstr>2.1 STN-Spatial Transformer Networks</vt:lpstr>
      <vt:lpstr>2.1 STN-Spatial Transformer Networks</vt:lpstr>
      <vt:lpstr>2.1 STN</vt:lpstr>
      <vt:lpstr>2.2 Parallel SPPE</vt:lpstr>
      <vt:lpstr>2.2 Parallel SPPE</vt:lpstr>
      <vt:lpstr>2.2 Parallel SPPE</vt:lpstr>
      <vt:lpstr>2.3 Parametric Pose NMS</vt:lpstr>
      <vt:lpstr>2.3 Parametric Pose NMS</vt:lpstr>
      <vt:lpstr>2.3  Parametric Pose NMS</vt:lpstr>
      <vt:lpstr>2.4 Pose-guided Proposals Generator</vt:lpstr>
      <vt:lpstr>2.4 Pose-guided Proposals Generator</vt:lpstr>
      <vt:lpstr>2.5 RMPE 整体网络架构</vt:lpstr>
      <vt:lpstr>Experiments</vt:lpstr>
      <vt:lpstr>3.1 Results on MSCOCO Keypoints dataset</vt:lpstr>
      <vt:lpstr>3.2 Results on MPII dataset</vt:lpstr>
      <vt:lpstr>3.3 Results of Ablation studies</vt:lpstr>
      <vt:lpstr>Application</vt:lpstr>
      <vt:lpstr>4.1 Application of RMPE</vt:lpstr>
      <vt:lpstr>4.2 根据应用场景的优化</vt:lpstr>
      <vt:lpstr>总结与思考</vt:lpstr>
      <vt:lpstr>5.1 总结</vt:lpstr>
      <vt:lpstr>5.2 思考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Hell boy</cp:lastModifiedBy>
  <cp:revision>446</cp:revision>
  <dcterms:created xsi:type="dcterms:W3CDTF">2014-04-01T11:22:00Z</dcterms:created>
  <dcterms:modified xsi:type="dcterms:W3CDTF">2018-12-29T05:22:17Z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